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6" r:id="rId2"/>
    <p:sldId id="290" r:id="rId3"/>
    <p:sldId id="294" r:id="rId4"/>
    <p:sldId id="295" r:id="rId5"/>
    <p:sldId id="264" r:id="rId6"/>
    <p:sldId id="257" r:id="rId7"/>
    <p:sldId id="259" r:id="rId8"/>
    <p:sldId id="269" r:id="rId9"/>
    <p:sldId id="270" r:id="rId10"/>
    <p:sldId id="271" r:id="rId11"/>
    <p:sldId id="272" r:id="rId12"/>
    <p:sldId id="274" r:id="rId13"/>
    <p:sldId id="284" r:id="rId14"/>
    <p:sldId id="286" r:id="rId15"/>
    <p:sldId id="283" r:id="rId16"/>
    <p:sldId id="279" r:id="rId17"/>
    <p:sldId id="281" r:id="rId18"/>
    <p:sldId id="280" r:id="rId19"/>
    <p:sldId id="278" r:id="rId20"/>
    <p:sldId id="277" r:id="rId21"/>
    <p:sldId id="282" r:id="rId22"/>
    <p:sldId id="276" r:id="rId23"/>
    <p:sldId id="289" r:id="rId24"/>
    <p:sldId id="291" r:id="rId25"/>
    <p:sldId id="292" r:id="rId26"/>
    <p:sldId id="293" r:id="rId27"/>
    <p:sldId id="287" r:id="rId28"/>
    <p:sldId id="285" r:id="rId29"/>
    <p:sldId id="275" r:id="rId30"/>
  </p:sldIdLst>
  <p:sldSz cx="9144000" cy="6858000" type="screen4x3"/>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DDDDDD"/>
    <a:srgbClr val="336699"/>
    <a:srgbClr val="006699"/>
    <a:srgbClr val="0033CC"/>
    <a:srgbClr val="0000CC"/>
    <a:srgbClr val="009999"/>
    <a:srgbClr val="26F6C0"/>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543" autoAdjust="0"/>
  </p:normalViewPr>
  <p:slideViewPr>
    <p:cSldViewPr snapToGrid="0">
      <p:cViewPr varScale="1">
        <p:scale>
          <a:sx n="103" d="100"/>
          <a:sy n="103" d="100"/>
        </p:scale>
        <p:origin x="103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9" d="100"/>
          <a:sy n="79" d="100"/>
        </p:scale>
        <p:origin x="318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4AA5476-34A6-4D0A-8540-AD6F592D160A}" type="datetimeFigureOut">
              <a:rPr lang="it-IT" smtClean="0"/>
              <a:t>11/08/2016</a:t>
            </a:fld>
            <a:endParaRPr lang="it-IT"/>
          </a:p>
        </p:txBody>
      </p:sp>
      <p:sp>
        <p:nvSpPr>
          <p:cNvPr id="4" name="Segnaposto piè di pagina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E8C07007-E415-42B2-B1B7-9EC52E6A284A}" type="slidenum">
              <a:rPr lang="it-IT" smtClean="0"/>
              <a:t>‹N›</a:t>
            </a:fld>
            <a:endParaRPr lang="it-IT"/>
          </a:p>
        </p:txBody>
      </p:sp>
    </p:spTree>
    <p:extLst>
      <p:ext uri="{BB962C8B-B14F-4D97-AF65-F5344CB8AC3E}">
        <p14:creationId xmlns:p14="http://schemas.microsoft.com/office/powerpoint/2010/main" val="17481728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AE500CE-1414-4F49-9259-F1F70D6FB42F}" type="datetimeFigureOut">
              <a:rPr lang="it-IT" smtClean="0"/>
              <a:t>11/08/2016</a:t>
            </a:fld>
            <a:endParaRPr lang="it-IT"/>
          </a:p>
        </p:txBody>
      </p:sp>
      <p:sp>
        <p:nvSpPr>
          <p:cNvPr id="4" name="Segnaposto immagin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4A94E50-F4D9-4A3C-8D6D-61494F458D92}" type="slidenum">
              <a:rPr lang="it-IT" smtClean="0"/>
              <a:t>‹N›</a:t>
            </a:fld>
            <a:endParaRPr lang="it-IT"/>
          </a:p>
        </p:txBody>
      </p:sp>
    </p:spTree>
    <p:extLst>
      <p:ext uri="{BB962C8B-B14F-4D97-AF65-F5344CB8AC3E}">
        <p14:creationId xmlns:p14="http://schemas.microsoft.com/office/powerpoint/2010/main" val="323399859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94900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a:t>
            </a:r>
            <a:r>
              <a:rPr lang="it-IT" dirty="0" err="1" smtClean="0"/>
              <a:t>this</a:t>
            </a:r>
            <a:r>
              <a:rPr lang="it-IT" dirty="0" smtClean="0"/>
              <a:t> slide the </a:t>
            </a:r>
            <a:r>
              <a:rPr lang="it-IT" dirty="0" err="1" smtClean="0"/>
              <a:t>division</a:t>
            </a:r>
            <a:r>
              <a:rPr lang="it-IT" dirty="0" smtClean="0"/>
              <a:t> </a:t>
            </a:r>
            <a:r>
              <a:rPr lang="it-IT" dirty="0" err="1" smtClean="0"/>
              <a:t>based</a:t>
            </a:r>
            <a:r>
              <a:rPr lang="it-IT" dirty="0" smtClean="0"/>
              <a:t> on the non </a:t>
            </a:r>
            <a:r>
              <a:rPr lang="it-IT" dirty="0" err="1" smtClean="0"/>
              <a:t>acoustic</a:t>
            </a:r>
            <a:r>
              <a:rPr lang="it-IT" dirty="0" smtClean="0"/>
              <a:t> </a:t>
            </a:r>
            <a:r>
              <a:rPr lang="it-IT" dirty="0" err="1" smtClean="0"/>
              <a:t>parameter</a:t>
            </a:r>
            <a:r>
              <a:rPr lang="it-IT" baseline="0" dirty="0" smtClean="0"/>
              <a:t> </a:t>
            </a:r>
            <a:r>
              <a:rPr lang="it-IT" dirty="0" smtClean="0"/>
              <a:t>in </a:t>
            </a:r>
            <a:r>
              <a:rPr lang="it-IT" dirty="0" err="1" smtClean="0"/>
              <a:t>six</a:t>
            </a:r>
            <a:r>
              <a:rPr lang="it-IT" dirty="0" smtClean="0"/>
              <a:t> </a:t>
            </a:r>
            <a:r>
              <a:rPr lang="it-IT" dirty="0" err="1" smtClean="0"/>
              <a:t>categories</a:t>
            </a:r>
            <a:r>
              <a:rPr lang="it-IT" dirty="0" smtClean="0"/>
              <a:t> </a:t>
            </a:r>
            <a:r>
              <a:rPr lang="it-IT" dirty="0" err="1" smtClean="0"/>
              <a:t>is</a:t>
            </a:r>
            <a:r>
              <a:rPr lang="it-IT" baseline="0" dirty="0" smtClean="0"/>
              <a:t> </a:t>
            </a:r>
            <a:r>
              <a:rPr lang="it-IT" baseline="0" dirty="0" err="1" smtClean="0"/>
              <a:t>presented</a:t>
            </a:r>
            <a:r>
              <a:rPr lang="it-IT" baseline="0" dirty="0" smtClean="0"/>
              <a:t> for Milan </a:t>
            </a:r>
            <a:r>
              <a:rPr lang="it-IT" baseline="0" dirty="0" err="1" smtClean="0"/>
              <a:t>Pilot</a:t>
            </a:r>
            <a:r>
              <a:rPr lang="it-IT" baseline="0" dirty="0" smtClean="0"/>
              <a:t> area. </a:t>
            </a:r>
            <a:r>
              <a:rPr lang="it-IT" baseline="0" dirty="0" err="1" smtClean="0"/>
              <a:t>As</a:t>
            </a:r>
            <a:r>
              <a:rPr lang="it-IT" baseline="0" dirty="0" smtClean="0"/>
              <a:t> </a:t>
            </a:r>
            <a:r>
              <a:rPr lang="it-IT" baseline="0" dirty="0" err="1" smtClean="0"/>
              <a:t>you</a:t>
            </a:r>
            <a:r>
              <a:rPr lang="it-IT" baseline="0" dirty="0" smtClean="0"/>
              <a:t> can </a:t>
            </a:r>
            <a:r>
              <a:rPr lang="it-IT" baseline="0" dirty="0" err="1" smtClean="0"/>
              <a:t>see</a:t>
            </a:r>
            <a:r>
              <a:rPr lang="it-IT" baseline="0" dirty="0" smtClean="0"/>
              <a:t> </a:t>
            </a:r>
            <a:r>
              <a:rPr lang="it-IT" baseline="0" dirty="0" err="1" smtClean="0"/>
              <a:t>noise</a:t>
            </a:r>
            <a:r>
              <a:rPr lang="it-IT" baseline="0" dirty="0" smtClean="0"/>
              <a:t> </a:t>
            </a:r>
            <a:r>
              <a:rPr lang="it-IT" baseline="0" dirty="0" err="1" smtClean="0"/>
              <a:t>levels</a:t>
            </a:r>
            <a:r>
              <a:rPr lang="it-IT" baseline="0" dirty="0" smtClean="0"/>
              <a:t> are </a:t>
            </a:r>
            <a:r>
              <a:rPr lang="it-IT" baseline="0" dirty="0" err="1" smtClean="0"/>
              <a:t>getting</a:t>
            </a:r>
            <a:r>
              <a:rPr lang="it-IT" baseline="0" dirty="0" smtClean="0"/>
              <a:t> </a:t>
            </a:r>
            <a:r>
              <a:rPr lang="it-IT" baseline="0" dirty="0" err="1" smtClean="0"/>
              <a:t>higher</a:t>
            </a:r>
            <a:r>
              <a:rPr lang="it-IT" baseline="0" dirty="0" smtClean="0"/>
              <a:t> from the first to the last </a:t>
            </a:r>
            <a:r>
              <a:rPr lang="it-IT" baseline="0" dirty="0" err="1" smtClean="0"/>
              <a:t>groups</a:t>
            </a:r>
            <a:r>
              <a:rPr lang="it-IT" baseline="0" dirty="0" smtClean="0"/>
              <a:t> of </a:t>
            </a:r>
            <a:r>
              <a:rPr lang="it-IT" baseline="0" dirty="0" err="1" smtClean="0"/>
              <a:t>roads</a:t>
            </a:r>
            <a:endParaRPr lang="it-IT" dirty="0"/>
          </a:p>
        </p:txBody>
      </p:sp>
    </p:spTree>
    <p:extLst>
      <p:ext uri="{BB962C8B-B14F-4D97-AF65-F5344CB8AC3E}">
        <p14:creationId xmlns:p14="http://schemas.microsoft.com/office/powerpoint/2010/main" val="291141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Here and in the </a:t>
            </a:r>
            <a:r>
              <a:rPr lang="it-IT" dirty="0" err="1" smtClean="0"/>
              <a:t>next</a:t>
            </a:r>
            <a:r>
              <a:rPr lang="it-IT" dirty="0" smtClean="0"/>
              <a:t> </a:t>
            </a:r>
            <a:r>
              <a:rPr lang="it-IT" dirty="0" err="1" smtClean="0"/>
              <a:t>slides</a:t>
            </a:r>
            <a:r>
              <a:rPr lang="it-IT" dirty="0" smtClean="0"/>
              <a:t> </a:t>
            </a:r>
            <a:r>
              <a:rPr lang="it-IT" dirty="0" err="1" smtClean="0"/>
              <a:t>you</a:t>
            </a:r>
            <a:r>
              <a:rPr lang="it-IT" dirty="0" smtClean="0"/>
              <a:t> </a:t>
            </a:r>
            <a:r>
              <a:rPr lang="it-IT" dirty="0" err="1" smtClean="0"/>
              <a:t>find</a:t>
            </a:r>
            <a:r>
              <a:rPr lang="it-IT" dirty="0" smtClean="0"/>
              <a:t> the </a:t>
            </a:r>
            <a:r>
              <a:rPr lang="it-IT" dirty="0" err="1" smtClean="0"/>
              <a:t>basic</a:t>
            </a:r>
            <a:r>
              <a:rPr lang="it-IT" baseline="0" dirty="0" smtClean="0"/>
              <a:t> </a:t>
            </a:r>
            <a:r>
              <a:rPr lang="it-IT" baseline="0" dirty="0" err="1" smtClean="0"/>
              <a:t>noise</a:t>
            </a:r>
            <a:r>
              <a:rPr lang="it-IT" baseline="0" dirty="0" smtClean="0"/>
              <a:t> </a:t>
            </a:r>
            <a:r>
              <a:rPr lang="it-IT" baseline="0" dirty="0" err="1" smtClean="0"/>
              <a:t>maps</a:t>
            </a:r>
            <a:r>
              <a:rPr lang="it-IT" baseline="0" dirty="0" smtClean="0"/>
              <a:t> </a:t>
            </a:r>
            <a:r>
              <a:rPr lang="it-IT" baseline="0" dirty="0" err="1" smtClean="0"/>
              <a:t>calculated</a:t>
            </a:r>
            <a:r>
              <a:rPr lang="it-IT" baseline="0" dirty="0" smtClean="0"/>
              <a:t> for the </a:t>
            </a:r>
            <a:r>
              <a:rPr lang="it-IT" baseline="0" dirty="0" err="1" smtClean="0"/>
              <a:t>six</a:t>
            </a:r>
            <a:r>
              <a:rPr lang="it-IT" baseline="0" dirty="0" smtClean="0"/>
              <a:t> </a:t>
            </a:r>
            <a:r>
              <a:rPr lang="it-IT" baseline="0" dirty="0" err="1" smtClean="0"/>
              <a:t>group</a:t>
            </a:r>
            <a:r>
              <a:rPr lang="it-IT" baseline="0" dirty="0" smtClean="0"/>
              <a:t> of </a:t>
            </a:r>
            <a:r>
              <a:rPr lang="it-IT" baseline="0" dirty="0" err="1" smtClean="0"/>
              <a:t>roads</a:t>
            </a:r>
            <a:endParaRPr lang="it-IT" dirty="0"/>
          </a:p>
        </p:txBody>
      </p:sp>
    </p:spTree>
    <p:extLst>
      <p:ext uri="{BB962C8B-B14F-4D97-AF65-F5344CB8AC3E}">
        <p14:creationId xmlns:p14="http://schemas.microsoft.com/office/powerpoint/2010/main" val="3097397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This</a:t>
            </a:r>
            <a:r>
              <a:rPr lang="it-IT" dirty="0" smtClean="0"/>
              <a:t> slide </a:t>
            </a:r>
            <a:r>
              <a:rPr lang="it-IT" dirty="0" err="1" smtClean="0"/>
              <a:t>represent</a:t>
            </a:r>
            <a:r>
              <a:rPr lang="it-IT" dirty="0" smtClean="0"/>
              <a:t> </a:t>
            </a:r>
            <a:r>
              <a:rPr lang="it-IT" dirty="0" err="1" smtClean="0"/>
              <a:t>instead</a:t>
            </a:r>
            <a:r>
              <a:rPr lang="it-IT" baseline="0" dirty="0" smtClean="0"/>
              <a:t> the global </a:t>
            </a:r>
            <a:r>
              <a:rPr lang="it-IT" baseline="0" dirty="0" err="1" smtClean="0"/>
              <a:t>noise</a:t>
            </a:r>
            <a:r>
              <a:rPr lang="it-IT" baseline="0" dirty="0" smtClean="0"/>
              <a:t> </a:t>
            </a:r>
            <a:r>
              <a:rPr lang="it-IT" baseline="0" dirty="0" err="1" smtClean="0"/>
              <a:t>map</a:t>
            </a:r>
            <a:r>
              <a:rPr lang="it-IT" baseline="0" dirty="0" smtClean="0"/>
              <a:t> </a:t>
            </a:r>
            <a:r>
              <a:rPr lang="it-IT" baseline="0" dirty="0" err="1" smtClean="0"/>
              <a:t>containing</a:t>
            </a:r>
            <a:r>
              <a:rPr lang="it-IT" baseline="0" dirty="0" smtClean="0"/>
              <a:t> data from </a:t>
            </a:r>
            <a:r>
              <a:rPr lang="it-IT" baseline="0" dirty="0" err="1" smtClean="0"/>
              <a:t>all</a:t>
            </a:r>
            <a:r>
              <a:rPr lang="it-IT" baseline="0" dirty="0" smtClean="0"/>
              <a:t> the </a:t>
            </a:r>
            <a:r>
              <a:rPr lang="it-IT" baseline="0" dirty="0" err="1" smtClean="0"/>
              <a:t>six</a:t>
            </a:r>
            <a:r>
              <a:rPr lang="it-IT" baseline="0" dirty="0" smtClean="0"/>
              <a:t> </a:t>
            </a:r>
            <a:r>
              <a:rPr lang="it-IT" baseline="0" dirty="0" err="1" smtClean="0"/>
              <a:t>groups</a:t>
            </a:r>
            <a:r>
              <a:rPr lang="it-IT" baseline="0" dirty="0" smtClean="0"/>
              <a:t>.</a:t>
            </a:r>
            <a:endParaRPr lang="it-IT" dirty="0"/>
          </a:p>
        </p:txBody>
      </p:sp>
    </p:spTree>
    <p:extLst>
      <p:ext uri="{BB962C8B-B14F-4D97-AF65-F5344CB8AC3E}">
        <p14:creationId xmlns:p14="http://schemas.microsoft.com/office/powerpoint/2010/main" val="94562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265913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gif"/><Relationship Id="rId5" Type="http://schemas.openxmlformats.org/officeDocument/2006/relationships/image" Target="../media/image8.jp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cxnSp>
        <p:nvCxnSpPr>
          <p:cNvPr id="55" name="Connettore 1 54"/>
          <p:cNvCxnSpPr/>
          <p:nvPr userDrawn="1"/>
        </p:nvCxnSpPr>
        <p:spPr>
          <a:xfrm>
            <a:off x="3034605" y="1896100"/>
            <a:ext cx="0" cy="375285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78" name="Ovale 77"/>
          <p:cNvSpPr/>
          <p:nvPr userDrawn="1"/>
        </p:nvSpPr>
        <p:spPr>
          <a:xfrm>
            <a:off x="8006183" y="526685"/>
            <a:ext cx="1099717" cy="1069824"/>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0" name="Gruppo 59"/>
          <p:cNvGrpSpPr/>
          <p:nvPr userDrawn="1"/>
        </p:nvGrpSpPr>
        <p:grpSpPr>
          <a:xfrm>
            <a:off x="2302747" y="3769198"/>
            <a:ext cx="603487" cy="565445"/>
            <a:chOff x="638965" y="3389061"/>
            <a:chExt cx="758263" cy="720000"/>
          </a:xfrm>
        </p:grpSpPr>
        <p:sp>
          <p:nvSpPr>
            <p:cNvPr id="76" name="Ovale 75"/>
            <p:cNvSpPr/>
            <p:nvPr userDrawn="1"/>
          </p:nvSpPr>
          <p:spPr>
            <a:xfrm>
              <a:off x="638965" y="3389061"/>
              <a:ext cx="758263" cy="720000"/>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7" name="Immagine 7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9807" y="3482200"/>
              <a:ext cx="512249" cy="548131"/>
            </a:xfrm>
            <a:prstGeom prst="rect">
              <a:avLst/>
            </a:prstGeom>
            <a:ln w="19050">
              <a:noFill/>
            </a:ln>
          </p:spPr>
        </p:pic>
      </p:grpSp>
      <p:grpSp>
        <p:nvGrpSpPr>
          <p:cNvPr id="61" name="Gruppo 60"/>
          <p:cNvGrpSpPr/>
          <p:nvPr userDrawn="1"/>
        </p:nvGrpSpPr>
        <p:grpSpPr>
          <a:xfrm>
            <a:off x="2301078" y="5019364"/>
            <a:ext cx="603487" cy="565445"/>
            <a:chOff x="638711" y="5628104"/>
            <a:chExt cx="758263" cy="720000"/>
          </a:xfrm>
        </p:grpSpPr>
        <p:sp>
          <p:nvSpPr>
            <p:cNvPr id="74" name="Ovale 73"/>
            <p:cNvSpPr/>
            <p:nvPr userDrawn="1"/>
          </p:nvSpPr>
          <p:spPr>
            <a:xfrm>
              <a:off x="638711" y="5628104"/>
              <a:ext cx="758263" cy="720000"/>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5" name="Immagine 74"/>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6191" r="53584"/>
            <a:stretch/>
          </p:blipFill>
          <p:spPr>
            <a:xfrm>
              <a:off x="702761" y="5704219"/>
              <a:ext cx="640539" cy="575002"/>
            </a:xfrm>
            <a:prstGeom prst="rect">
              <a:avLst/>
            </a:prstGeom>
          </p:spPr>
        </p:pic>
      </p:grpSp>
      <p:grpSp>
        <p:nvGrpSpPr>
          <p:cNvPr id="62" name="Gruppo 61"/>
          <p:cNvGrpSpPr/>
          <p:nvPr userDrawn="1"/>
        </p:nvGrpSpPr>
        <p:grpSpPr>
          <a:xfrm>
            <a:off x="2276037" y="1901494"/>
            <a:ext cx="603487" cy="565445"/>
            <a:chOff x="647385" y="1900222"/>
            <a:chExt cx="758263" cy="720000"/>
          </a:xfrm>
        </p:grpSpPr>
        <p:sp>
          <p:nvSpPr>
            <p:cNvPr id="72" name="Ovale 71"/>
            <p:cNvSpPr/>
            <p:nvPr userDrawn="1"/>
          </p:nvSpPr>
          <p:spPr>
            <a:xfrm>
              <a:off x="647385" y="1900222"/>
              <a:ext cx="758263" cy="720000"/>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3" name="Immagine 72"/>
            <p:cNvPicPr>
              <a:picLocks noChangeAspect="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5741" y="2194762"/>
              <a:ext cx="685164" cy="175920"/>
            </a:xfrm>
            <a:prstGeom prst="rect">
              <a:avLst/>
            </a:prstGeom>
          </p:spPr>
        </p:pic>
      </p:grpSp>
      <p:sp>
        <p:nvSpPr>
          <p:cNvPr id="68" name="Ovale 67"/>
          <p:cNvSpPr/>
          <p:nvPr userDrawn="1"/>
        </p:nvSpPr>
        <p:spPr>
          <a:xfrm>
            <a:off x="2285433" y="3136787"/>
            <a:ext cx="603487" cy="565445"/>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9" name="Immagine 68"/>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25915" y="3281980"/>
            <a:ext cx="545309" cy="345272"/>
          </a:xfrm>
          <a:prstGeom prst="rect">
            <a:avLst/>
          </a:prstGeom>
        </p:spPr>
      </p:pic>
      <p:sp>
        <p:nvSpPr>
          <p:cNvPr id="66" name="Ovale 65"/>
          <p:cNvSpPr/>
          <p:nvPr userDrawn="1"/>
        </p:nvSpPr>
        <p:spPr>
          <a:xfrm>
            <a:off x="2302746" y="4382352"/>
            <a:ext cx="603487" cy="565445"/>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7" name="Imagen 5" descr="logos.gif"/>
          <p:cNvPicPr>
            <a:picLocks noChangeAspect="1"/>
          </p:cNvPicPr>
          <p:nvPr userDrawn="1"/>
        </p:nvPicPr>
        <p:blipFill rotWithShape="1">
          <a:blip r:embed="rId6" cstate="print">
            <a:clrChange>
              <a:clrFrom>
                <a:srgbClr val="FFFFFF"/>
              </a:clrFrom>
              <a:clrTo>
                <a:srgbClr val="FFFFFF">
                  <a:alpha val="0"/>
                </a:srgbClr>
              </a:clrTo>
            </a:clrChange>
          </a:blip>
          <a:srcRect l="-1" r="53688"/>
          <a:stretch/>
        </p:blipFill>
        <p:spPr>
          <a:xfrm>
            <a:off x="2312552" y="4543425"/>
            <a:ext cx="593682" cy="222904"/>
          </a:xfrm>
          <a:prstGeom prst="rect">
            <a:avLst/>
          </a:prstGeom>
        </p:spPr>
      </p:pic>
      <p:grpSp>
        <p:nvGrpSpPr>
          <p:cNvPr id="3" name="Gruppo 2"/>
          <p:cNvGrpSpPr/>
          <p:nvPr userDrawn="1"/>
        </p:nvGrpSpPr>
        <p:grpSpPr>
          <a:xfrm>
            <a:off x="2276037" y="2515613"/>
            <a:ext cx="603487" cy="565445"/>
            <a:chOff x="2276037" y="2515613"/>
            <a:chExt cx="603487" cy="565445"/>
          </a:xfrm>
        </p:grpSpPr>
        <p:sp>
          <p:nvSpPr>
            <p:cNvPr id="70" name="Ovale 69"/>
            <p:cNvSpPr/>
            <p:nvPr userDrawn="1"/>
          </p:nvSpPr>
          <p:spPr>
            <a:xfrm>
              <a:off x="2276037" y="2515613"/>
              <a:ext cx="603487" cy="565445"/>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9679" y="2596953"/>
              <a:ext cx="268857" cy="430389"/>
            </a:xfrm>
            <a:prstGeom prst="rect">
              <a:avLst/>
            </a:prstGeom>
          </p:spPr>
        </p:pic>
      </p:grpSp>
    </p:spTree>
    <p:extLst>
      <p:ext uri="{BB962C8B-B14F-4D97-AF65-F5344CB8AC3E}">
        <p14:creationId xmlns:p14="http://schemas.microsoft.com/office/powerpoint/2010/main" val="27778676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pic>
        <p:nvPicPr>
          <p:cNvPr id="10" name="Immagin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59" y="129800"/>
            <a:ext cx="2150467" cy="1075234"/>
          </a:xfrm>
          <a:prstGeom prst="rect">
            <a:avLst/>
          </a:prstGeom>
        </p:spPr>
      </p:pic>
    </p:spTree>
    <p:extLst>
      <p:ext uri="{BB962C8B-B14F-4D97-AF65-F5344CB8AC3E}">
        <p14:creationId xmlns:p14="http://schemas.microsoft.com/office/powerpoint/2010/main" val="218728357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Immagin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2129"/>
            <a:ext cx="9144000" cy="1315336"/>
          </a:xfrm>
          <a:prstGeom prst="rect">
            <a:avLst/>
          </a:prstGeom>
        </p:spPr>
      </p:pic>
      <p:pic>
        <p:nvPicPr>
          <p:cNvPr id="4" name="Immagin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959" y="129800"/>
            <a:ext cx="2150467" cy="1075234"/>
          </a:xfrm>
          <a:prstGeom prst="rect">
            <a:avLst/>
          </a:prstGeom>
        </p:spPr>
      </p:pic>
      <p:pic>
        <p:nvPicPr>
          <p:cNvPr id="10" name="Immagine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453637" y="6333963"/>
            <a:ext cx="615665" cy="44513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 name="CasellaDiTesto 1"/>
          <p:cNvSpPr txBox="1"/>
          <p:nvPr userDrawn="1"/>
        </p:nvSpPr>
        <p:spPr>
          <a:xfrm>
            <a:off x="5119008" y="6369465"/>
            <a:ext cx="3282042" cy="400110"/>
          </a:xfrm>
          <a:prstGeom prst="rect">
            <a:avLst/>
          </a:prstGeom>
          <a:noFill/>
        </p:spPr>
        <p:txBody>
          <a:bodyPr wrap="square" rtlCol="0">
            <a:spAutoFit/>
          </a:bodyPr>
          <a:lstStyle/>
          <a:p>
            <a:pPr algn="r"/>
            <a:r>
              <a:rPr lang="it-IT" sz="1000" b="1" dirty="0" err="1" smtClean="0">
                <a:solidFill>
                  <a:srgbClr val="336699"/>
                </a:solidFill>
              </a:rPr>
              <a:t>inter.noise</a:t>
            </a:r>
            <a:r>
              <a:rPr lang="it-IT" sz="1000" b="1" dirty="0" smtClean="0">
                <a:solidFill>
                  <a:srgbClr val="336699"/>
                </a:solidFill>
              </a:rPr>
              <a:t> 2016 </a:t>
            </a:r>
            <a:endParaRPr lang="it-IT" sz="1000" b="1" dirty="0" smtClean="0">
              <a:solidFill>
                <a:srgbClr val="336699"/>
              </a:solidFill>
            </a:endParaRPr>
          </a:p>
          <a:p>
            <a:pPr algn="r"/>
            <a:r>
              <a:rPr lang="it-IT" sz="1000" b="1" dirty="0" smtClean="0">
                <a:solidFill>
                  <a:srgbClr val="336699"/>
                </a:solidFill>
              </a:rPr>
              <a:t>Hamburg  - 24 August 2016</a:t>
            </a:r>
            <a:endParaRPr lang="it-IT" sz="1000" b="1" i="1" dirty="0">
              <a:solidFill>
                <a:srgbClr val="336699"/>
              </a:solidFill>
            </a:endParaRPr>
          </a:p>
        </p:txBody>
      </p:sp>
      <p:sp>
        <p:nvSpPr>
          <p:cNvPr id="12" name="Ovale 11"/>
          <p:cNvSpPr/>
          <p:nvPr userDrawn="1"/>
        </p:nvSpPr>
        <p:spPr>
          <a:xfrm>
            <a:off x="8605894" y="763335"/>
            <a:ext cx="476250" cy="441699"/>
          </a:xfrm>
          <a:prstGeom prst="ellipse">
            <a:avLst/>
          </a:prstGeom>
          <a:gradFill flip="none" rotWithShape="1">
            <a:gsLst>
              <a:gs pos="0">
                <a:schemeClr val="bg1"/>
              </a:gs>
              <a:gs pos="50000">
                <a:srgbClr val="9CB86E"/>
              </a:gs>
              <a:gs pos="100000">
                <a:srgbClr val="009999"/>
              </a:gs>
            </a:gsLst>
            <a:path path="circle">
              <a:fillToRect l="50000" t="50000" r="50000" b="50000"/>
            </a:path>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userDrawn="1"/>
        </p:nvSpPr>
        <p:spPr>
          <a:xfrm>
            <a:off x="8618595" y="830296"/>
            <a:ext cx="481542" cy="307777"/>
          </a:xfrm>
          <a:prstGeom prst="rect">
            <a:avLst/>
          </a:prstGeom>
          <a:noFill/>
          <a:ln>
            <a:noFill/>
          </a:ln>
        </p:spPr>
        <p:txBody>
          <a:bodyPr wrap="square" rtlCol="0">
            <a:spAutoFit/>
          </a:bodyPr>
          <a:lstStyle/>
          <a:p>
            <a:pPr algn="ctr"/>
            <a:fld id="{09BD64C9-FDC7-4B93-BE50-31834F657957}" type="slidenum">
              <a:rPr lang="it-IT" sz="1400" b="1" smtClean="0">
                <a:solidFill>
                  <a:schemeClr val="accent1">
                    <a:lumMod val="75000"/>
                  </a:schemeClr>
                </a:solidFill>
                <a:latin typeface="Arial Black" pitchFamily="34" charset="0"/>
              </a:rPr>
              <a:t>‹N›</a:t>
            </a:fld>
            <a:endParaRPr lang="it-IT" sz="1400" b="1" dirty="0">
              <a:solidFill>
                <a:schemeClr val="accent1">
                  <a:lumMod val="75000"/>
                </a:schemeClr>
              </a:solidFill>
              <a:latin typeface="Arial Black" pitchFamily="34" charset="0"/>
            </a:endParaRPr>
          </a:p>
        </p:txBody>
      </p:sp>
      <p:pic>
        <p:nvPicPr>
          <p:cNvPr id="8" name="Immagine 7"/>
          <p:cNvPicPr>
            <a:picLocks noChangeAspect="1"/>
          </p:cNvPicPr>
          <p:nvPr userDrawn="1"/>
        </p:nvPicPr>
        <p:blipFill rotWithShape="1">
          <a:blip r:embed="rId7" cstate="print">
            <a:extLst>
              <a:ext uri="{28A0092B-C50C-407E-A947-70E740481C1C}">
                <a14:useLocalDpi xmlns:a14="http://schemas.microsoft.com/office/drawing/2010/main" val="0"/>
              </a:ext>
            </a:extLst>
          </a:blip>
          <a:srcRect b="31126"/>
          <a:stretch/>
        </p:blipFill>
        <p:spPr>
          <a:xfrm>
            <a:off x="0" y="6333963"/>
            <a:ext cx="6107496" cy="529061"/>
          </a:xfrm>
          <a:prstGeom prst="rect">
            <a:avLst/>
          </a:prstGeom>
        </p:spPr>
      </p:pic>
    </p:spTree>
    <p:extLst>
      <p:ext uri="{BB962C8B-B14F-4D97-AF65-F5344CB8AC3E}">
        <p14:creationId xmlns:p14="http://schemas.microsoft.com/office/powerpoint/2010/main" val="889039385"/>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413531" y="2269179"/>
            <a:ext cx="5387569" cy="2862322"/>
          </a:xfrm>
          <a:prstGeom prst="rect">
            <a:avLst/>
          </a:prstGeom>
          <a:noFill/>
        </p:spPr>
        <p:txBody>
          <a:bodyPr wrap="square" rtlCol="0">
            <a:spAutoFit/>
          </a:bodyPr>
          <a:lstStyle/>
          <a:p>
            <a:r>
              <a:rPr lang="it-IT" sz="2600" dirty="0" smtClean="0">
                <a:solidFill>
                  <a:srgbClr val="0070C0"/>
                </a:solidFill>
                <a:latin typeface="Arial Black" pitchFamily="34" charset="0"/>
              </a:rPr>
              <a:t>IMPLEMENTATION ACTIONS</a:t>
            </a:r>
          </a:p>
          <a:p>
            <a:endParaRPr lang="it-IT" sz="2800" dirty="0" smtClean="0">
              <a:solidFill>
                <a:srgbClr val="0070C0"/>
              </a:solidFill>
              <a:latin typeface="Arial Black" pitchFamily="34" charset="0"/>
            </a:endParaRPr>
          </a:p>
          <a:p>
            <a:r>
              <a:rPr lang="it-IT" sz="2600" dirty="0" smtClean="0">
                <a:solidFill>
                  <a:srgbClr val="0070C0"/>
                </a:solidFill>
                <a:latin typeface="Arial Black" pitchFamily="34" charset="0"/>
              </a:rPr>
              <a:t>ACTION B.5 - Progress</a:t>
            </a:r>
          </a:p>
          <a:p>
            <a:r>
              <a:rPr lang="it-IT" sz="2600" dirty="0" err="1" smtClean="0">
                <a:solidFill>
                  <a:srgbClr val="0070C0"/>
                </a:solidFill>
                <a:latin typeface="Arial Black" pitchFamily="34" charset="0"/>
              </a:rPr>
              <a:t>Pilot</a:t>
            </a:r>
            <a:r>
              <a:rPr lang="it-IT" sz="2600" dirty="0" smtClean="0">
                <a:solidFill>
                  <a:srgbClr val="0070C0"/>
                </a:solidFill>
                <a:latin typeface="Arial Black" pitchFamily="34" charset="0"/>
              </a:rPr>
              <a:t> Area 1 (Milan): </a:t>
            </a:r>
            <a:r>
              <a:rPr lang="it-IT" sz="2600" dirty="0" err="1" smtClean="0">
                <a:solidFill>
                  <a:srgbClr val="0070C0"/>
                </a:solidFill>
                <a:latin typeface="Arial Black" pitchFamily="34" charset="0"/>
              </a:rPr>
              <a:t>system</a:t>
            </a:r>
            <a:r>
              <a:rPr lang="it-IT" sz="2600" dirty="0" smtClean="0">
                <a:solidFill>
                  <a:srgbClr val="0070C0"/>
                </a:solidFill>
                <a:latin typeface="Arial Black" pitchFamily="34" charset="0"/>
              </a:rPr>
              <a:t> </a:t>
            </a:r>
            <a:r>
              <a:rPr lang="it-IT" sz="2600" dirty="0" err="1" smtClean="0">
                <a:solidFill>
                  <a:srgbClr val="0070C0"/>
                </a:solidFill>
                <a:latin typeface="Arial Black" pitchFamily="34" charset="0"/>
              </a:rPr>
              <a:t>implementation</a:t>
            </a:r>
            <a:endParaRPr lang="it-IT" sz="2600" dirty="0" smtClean="0">
              <a:solidFill>
                <a:srgbClr val="0070C0"/>
              </a:solidFill>
              <a:latin typeface="Arial Black" pitchFamily="34" charset="0"/>
            </a:endParaRPr>
          </a:p>
          <a:p>
            <a:pPr algn="l"/>
            <a:endParaRPr lang="it-IT" sz="2800" dirty="0" smtClean="0">
              <a:solidFill>
                <a:srgbClr val="0070C0"/>
              </a:solidFill>
              <a:latin typeface="Arial Black" pitchFamily="34" charset="0"/>
            </a:endParaRPr>
          </a:p>
          <a:p>
            <a:r>
              <a:rPr lang="it-IT" sz="2000" b="1" dirty="0" smtClean="0">
                <a:solidFill>
                  <a:schemeClr val="tx1">
                    <a:lumMod val="65000"/>
                    <a:lumOff val="35000"/>
                  </a:schemeClr>
                </a:solidFill>
                <a:latin typeface="Arial Black" pitchFamily="34" charset="0"/>
                <a:cs typeface="Arial" pitchFamily="34" charset="0"/>
              </a:rPr>
              <a:t>Paola Coppi</a:t>
            </a:r>
            <a:r>
              <a:rPr lang="it-IT" sz="2000" b="1" dirty="0">
                <a:solidFill>
                  <a:schemeClr val="tx1">
                    <a:lumMod val="65000"/>
                    <a:lumOff val="35000"/>
                  </a:schemeClr>
                </a:solidFill>
                <a:latin typeface="Arial Black" pitchFamily="34" charset="0"/>
                <a:cs typeface="Arial" pitchFamily="34" charset="0"/>
              </a:rPr>
              <a:t>, Simone Radaelli </a:t>
            </a:r>
          </a:p>
        </p:txBody>
      </p:sp>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29164" t="38456" r="27368" b="46941"/>
          <a:stretch/>
        </p:blipFill>
        <p:spPr>
          <a:xfrm>
            <a:off x="8046720" y="835657"/>
            <a:ext cx="1001488" cy="475914"/>
          </a:xfrm>
          <a:prstGeom prst="rect">
            <a:avLst/>
          </a:prstGeom>
        </p:spPr>
      </p:pic>
    </p:spTree>
    <p:extLst>
      <p:ext uri="{BB962C8B-B14F-4D97-AF65-F5344CB8AC3E}">
        <p14:creationId xmlns:p14="http://schemas.microsoft.com/office/powerpoint/2010/main" val="2544929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6417" t="7323" r="26417" b="7624"/>
          <a:stretch/>
        </p:blipFill>
        <p:spPr>
          <a:xfrm>
            <a:off x="3853815" y="1926101"/>
            <a:ext cx="4312920" cy="4312920"/>
          </a:xfrm>
          <a:prstGeom prst="rect">
            <a:avLst/>
          </a:prstGeom>
        </p:spPr>
      </p:pic>
      <p:sp>
        <p:nvSpPr>
          <p:cNvPr id="3" name="CasellaDiTesto 2"/>
          <p:cNvSpPr txBox="1"/>
          <p:nvPr/>
        </p:nvSpPr>
        <p:spPr>
          <a:xfrm>
            <a:off x="0" y="1525991"/>
            <a:ext cx="9144000" cy="400110"/>
          </a:xfrm>
          <a:prstGeom prst="rect">
            <a:avLst/>
          </a:prstGeom>
          <a:noFill/>
        </p:spPr>
        <p:txBody>
          <a:bodyPr wrap="square" rtlCol="0">
            <a:spAutoFit/>
          </a:bodyPr>
          <a:lstStyle/>
          <a:p>
            <a:pPr algn="ctr"/>
            <a:r>
              <a:rPr lang="en-US" sz="2000" dirty="0">
                <a:solidFill>
                  <a:srgbClr val="0070C0"/>
                </a:solidFill>
                <a:latin typeface="Arial Black" pitchFamily="34" charset="0"/>
              </a:rPr>
              <a:t>DATABASE DEFINITION</a:t>
            </a:r>
            <a:endParaRPr lang="it-IT" sz="2000" dirty="0">
              <a:solidFill>
                <a:srgbClr val="0070C0"/>
              </a:solidFill>
              <a:latin typeface="Arial Black" pitchFamily="34" charset="0"/>
            </a:endParaRPr>
          </a:p>
        </p:txBody>
      </p:sp>
      <p:sp>
        <p:nvSpPr>
          <p:cNvPr id="4" name="CasellaDiTesto 3"/>
          <p:cNvSpPr txBox="1"/>
          <p:nvPr/>
        </p:nvSpPr>
        <p:spPr>
          <a:xfrm>
            <a:off x="725424" y="2206517"/>
            <a:ext cx="3846576" cy="923330"/>
          </a:xfrm>
          <a:prstGeom prst="rect">
            <a:avLst/>
          </a:prstGeom>
          <a:noFill/>
        </p:spPr>
        <p:txBody>
          <a:bodyPr wrap="square" rtlCol="0">
            <a:spAutoFit/>
          </a:bodyPr>
          <a:lstStyle/>
          <a:p>
            <a:r>
              <a:rPr lang="it-IT" dirty="0" err="1" smtClean="0">
                <a:solidFill>
                  <a:schemeClr val="tx1">
                    <a:lumMod val="65000"/>
                    <a:lumOff val="35000"/>
                  </a:schemeClr>
                </a:solidFill>
                <a:latin typeface="Arial" pitchFamily="34" charset="0"/>
                <a:cs typeface="Arial" pitchFamily="34" charset="0"/>
              </a:rPr>
              <a:t>Residential</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buildings</a:t>
            </a:r>
            <a:endParaRPr lang="it-IT" dirty="0" smtClean="0">
              <a:solidFill>
                <a:schemeClr val="tx1">
                  <a:lumMod val="65000"/>
                  <a:lumOff val="35000"/>
                </a:schemeClr>
              </a:solidFill>
              <a:latin typeface="Arial" pitchFamily="34" charset="0"/>
              <a:cs typeface="Arial" pitchFamily="34" charset="0"/>
            </a:endParaRPr>
          </a:p>
          <a:p>
            <a:r>
              <a:rPr lang="it-IT" dirty="0" smtClean="0">
                <a:solidFill>
                  <a:schemeClr val="tx1">
                    <a:lumMod val="65000"/>
                    <a:lumOff val="35000"/>
                  </a:schemeClr>
                </a:solidFill>
                <a:latin typeface="Arial" pitchFamily="34" charset="0"/>
                <a:cs typeface="Arial" pitchFamily="34" charset="0"/>
              </a:rPr>
              <a:t>Non </a:t>
            </a:r>
            <a:r>
              <a:rPr lang="it-IT" dirty="0" err="1" smtClean="0">
                <a:solidFill>
                  <a:schemeClr val="tx1">
                    <a:lumMod val="65000"/>
                    <a:lumOff val="35000"/>
                  </a:schemeClr>
                </a:solidFill>
                <a:latin typeface="Arial" pitchFamily="34" charset="0"/>
                <a:cs typeface="Arial" pitchFamily="34" charset="0"/>
              </a:rPr>
              <a:t>residential</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buildings</a:t>
            </a:r>
            <a:endParaRPr lang="it-IT" dirty="0" smtClean="0">
              <a:solidFill>
                <a:schemeClr val="tx1">
                  <a:lumMod val="65000"/>
                  <a:lumOff val="35000"/>
                </a:schemeClr>
              </a:solidFill>
              <a:latin typeface="Arial" pitchFamily="34" charset="0"/>
              <a:cs typeface="Arial" pitchFamily="34" charset="0"/>
            </a:endParaRPr>
          </a:p>
          <a:p>
            <a:r>
              <a:rPr lang="it-IT" b="1" dirty="0" smtClean="0">
                <a:solidFill>
                  <a:schemeClr val="tx1">
                    <a:lumMod val="65000"/>
                    <a:lumOff val="35000"/>
                  </a:schemeClr>
                </a:solidFill>
                <a:latin typeface="Arial" pitchFamily="34" charset="0"/>
                <a:cs typeface="Arial" pitchFamily="34" charset="0"/>
              </a:rPr>
              <a:t>Road network</a:t>
            </a:r>
            <a:endParaRPr lang="it-IT" b="1"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2998102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6417" t="7624" r="26249" b="7473"/>
          <a:stretch/>
        </p:blipFill>
        <p:spPr>
          <a:xfrm>
            <a:off x="3844290" y="1926101"/>
            <a:ext cx="4328160" cy="4305300"/>
          </a:xfrm>
          <a:prstGeom prst="rect">
            <a:avLst/>
          </a:prstGeom>
        </p:spPr>
      </p:pic>
      <p:sp>
        <p:nvSpPr>
          <p:cNvPr id="3" name="CasellaDiTesto 2"/>
          <p:cNvSpPr txBox="1"/>
          <p:nvPr/>
        </p:nvSpPr>
        <p:spPr>
          <a:xfrm>
            <a:off x="0" y="1525991"/>
            <a:ext cx="9144000" cy="400110"/>
          </a:xfrm>
          <a:prstGeom prst="rect">
            <a:avLst/>
          </a:prstGeom>
          <a:noFill/>
        </p:spPr>
        <p:txBody>
          <a:bodyPr wrap="square" rtlCol="0">
            <a:spAutoFit/>
          </a:bodyPr>
          <a:lstStyle/>
          <a:p>
            <a:pPr algn="ctr"/>
            <a:r>
              <a:rPr lang="en-US" sz="2000" dirty="0">
                <a:solidFill>
                  <a:srgbClr val="0070C0"/>
                </a:solidFill>
                <a:latin typeface="Arial Black" pitchFamily="34" charset="0"/>
              </a:rPr>
              <a:t>DATABASE DEFINITION</a:t>
            </a:r>
            <a:endParaRPr lang="it-IT" sz="2000" dirty="0">
              <a:solidFill>
                <a:srgbClr val="0070C0"/>
              </a:solidFill>
              <a:latin typeface="Arial Black" pitchFamily="34" charset="0"/>
            </a:endParaRPr>
          </a:p>
        </p:txBody>
      </p:sp>
      <p:sp>
        <p:nvSpPr>
          <p:cNvPr id="4" name="CasellaDiTesto 3"/>
          <p:cNvSpPr txBox="1"/>
          <p:nvPr/>
        </p:nvSpPr>
        <p:spPr>
          <a:xfrm>
            <a:off x="725424" y="2206517"/>
            <a:ext cx="3118866" cy="1477328"/>
          </a:xfrm>
          <a:prstGeom prst="rect">
            <a:avLst/>
          </a:prstGeom>
          <a:noFill/>
        </p:spPr>
        <p:txBody>
          <a:bodyPr wrap="square" rtlCol="0">
            <a:spAutoFit/>
          </a:bodyPr>
          <a:lstStyle/>
          <a:p>
            <a:r>
              <a:rPr lang="it-IT" dirty="0" err="1" smtClean="0">
                <a:solidFill>
                  <a:schemeClr val="tx1">
                    <a:lumMod val="65000"/>
                    <a:lumOff val="35000"/>
                  </a:schemeClr>
                </a:solidFill>
                <a:latin typeface="Arial" pitchFamily="34" charset="0"/>
                <a:cs typeface="Arial" pitchFamily="34" charset="0"/>
              </a:rPr>
              <a:t>Residential</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buildings</a:t>
            </a:r>
            <a:endParaRPr lang="it-IT" dirty="0" smtClean="0">
              <a:solidFill>
                <a:schemeClr val="tx1">
                  <a:lumMod val="65000"/>
                  <a:lumOff val="35000"/>
                </a:schemeClr>
              </a:solidFill>
              <a:latin typeface="Arial" pitchFamily="34" charset="0"/>
              <a:cs typeface="Arial" pitchFamily="34" charset="0"/>
            </a:endParaRPr>
          </a:p>
          <a:p>
            <a:r>
              <a:rPr lang="it-IT" dirty="0" smtClean="0">
                <a:solidFill>
                  <a:schemeClr val="tx1">
                    <a:lumMod val="65000"/>
                    <a:lumOff val="35000"/>
                  </a:schemeClr>
                </a:solidFill>
                <a:latin typeface="Arial" pitchFamily="34" charset="0"/>
                <a:cs typeface="Arial" pitchFamily="34" charset="0"/>
              </a:rPr>
              <a:t>Non </a:t>
            </a:r>
            <a:r>
              <a:rPr lang="it-IT" dirty="0" err="1" smtClean="0">
                <a:solidFill>
                  <a:schemeClr val="tx1">
                    <a:lumMod val="65000"/>
                    <a:lumOff val="35000"/>
                  </a:schemeClr>
                </a:solidFill>
                <a:latin typeface="Arial" pitchFamily="34" charset="0"/>
                <a:cs typeface="Arial" pitchFamily="34" charset="0"/>
              </a:rPr>
              <a:t>residential</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buildings</a:t>
            </a:r>
            <a:endParaRPr lang="it-IT" dirty="0" smtClean="0">
              <a:solidFill>
                <a:schemeClr val="tx1">
                  <a:lumMod val="65000"/>
                  <a:lumOff val="35000"/>
                </a:schemeClr>
              </a:solidFill>
              <a:latin typeface="Arial" pitchFamily="34" charset="0"/>
              <a:cs typeface="Arial" pitchFamily="34" charset="0"/>
            </a:endParaRPr>
          </a:p>
          <a:p>
            <a:r>
              <a:rPr lang="it-IT" dirty="0" smtClean="0">
                <a:solidFill>
                  <a:schemeClr val="tx1">
                    <a:lumMod val="65000"/>
                    <a:lumOff val="35000"/>
                  </a:schemeClr>
                </a:solidFill>
                <a:latin typeface="Arial" pitchFamily="34" charset="0"/>
                <a:cs typeface="Arial" pitchFamily="34" charset="0"/>
              </a:rPr>
              <a:t>Road networks</a:t>
            </a:r>
          </a:p>
          <a:p>
            <a:r>
              <a:rPr lang="it-IT" b="1" dirty="0" smtClean="0">
                <a:solidFill>
                  <a:schemeClr val="tx1">
                    <a:lumMod val="65000"/>
                    <a:lumOff val="35000"/>
                  </a:schemeClr>
                </a:solidFill>
                <a:latin typeface="Arial" pitchFamily="34" charset="0"/>
                <a:cs typeface="Arial" pitchFamily="34" charset="0"/>
              </a:rPr>
              <a:t>Public </a:t>
            </a:r>
            <a:r>
              <a:rPr lang="it-IT" b="1" dirty="0" err="1" smtClean="0">
                <a:solidFill>
                  <a:schemeClr val="tx1">
                    <a:lumMod val="65000"/>
                    <a:lumOff val="35000"/>
                  </a:schemeClr>
                </a:solidFill>
                <a:latin typeface="Arial" pitchFamily="34" charset="0"/>
                <a:cs typeface="Arial" pitchFamily="34" charset="0"/>
              </a:rPr>
              <a:t>transport</a:t>
            </a:r>
            <a:r>
              <a:rPr lang="it-IT" b="1" dirty="0" smtClean="0">
                <a:solidFill>
                  <a:schemeClr val="tx1">
                    <a:lumMod val="65000"/>
                    <a:lumOff val="35000"/>
                  </a:schemeClr>
                </a:solidFill>
                <a:latin typeface="Arial" pitchFamily="34" charset="0"/>
                <a:cs typeface="Arial" pitchFamily="34" charset="0"/>
              </a:rPr>
              <a:t> network (bus)</a:t>
            </a:r>
          </a:p>
        </p:txBody>
      </p:sp>
    </p:spTree>
    <p:extLst>
      <p:ext uri="{BB962C8B-B14F-4D97-AF65-F5344CB8AC3E}">
        <p14:creationId xmlns:p14="http://schemas.microsoft.com/office/powerpoint/2010/main" val="3009489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6417" t="7474" r="26333" b="7624"/>
          <a:stretch/>
        </p:blipFill>
        <p:spPr>
          <a:xfrm>
            <a:off x="3844290" y="1926101"/>
            <a:ext cx="4320540" cy="4305300"/>
          </a:xfrm>
          <a:prstGeom prst="rect">
            <a:avLst/>
          </a:prstGeom>
        </p:spPr>
      </p:pic>
      <p:sp>
        <p:nvSpPr>
          <p:cNvPr id="3" name="CasellaDiTesto 2"/>
          <p:cNvSpPr txBox="1"/>
          <p:nvPr/>
        </p:nvSpPr>
        <p:spPr>
          <a:xfrm>
            <a:off x="0" y="1525991"/>
            <a:ext cx="9144000" cy="400110"/>
          </a:xfrm>
          <a:prstGeom prst="rect">
            <a:avLst/>
          </a:prstGeom>
          <a:noFill/>
        </p:spPr>
        <p:txBody>
          <a:bodyPr wrap="square" rtlCol="0">
            <a:spAutoFit/>
          </a:bodyPr>
          <a:lstStyle/>
          <a:p>
            <a:pPr algn="ctr"/>
            <a:r>
              <a:rPr lang="en-US" sz="2000" dirty="0">
                <a:solidFill>
                  <a:srgbClr val="0070C0"/>
                </a:solidFill>
                <a:latin typeface="Arial Black" pitchFamily="34" charset="0"/>
              </a:rPr>
              <a:t>DATABASE DEFINITION</a:t>
            </a:r>
            <a:endParaRPr lang="it-IT" sz="2000" dirty="0">
              <a:solidFill>
                <a:srgbClr val="0070C0"/>
              </a:solidFill>
              <a:latin typeface="Arial Black" pitchFamily="34" charset="0"/>
            </a:endParaRPr>
          </a:p>
        </p:txBody>
      </p:sp>
      <p:sp>
        <p:nvSpPr>
          <p:cNvPr id="4" name="CasellaDiTesto 3"/>
          <p:cNvSpPr txBox="1"/>
          <p:nvPr/>
        </p:nvSpPr>
        <p:spPr>
          <a:xfrm>
            <a:off x="725424" y="2206517"/>
            <a:ext cx="3846576" cy="1477328"/>
          </a:xfrm>
          <a:prstGeom prst="rect">
            <a:avLst/>
          </a:prstGeom>
          <a:noFill/>
        </p:spPr>
        <p:txBody>
          <a:bodyPr wrap="square" rtlCol="0">
            <a:spAutoFit/>
          </a:bodyPr>
          <a:lstStyle/>
          <a:p>
            <a:r>
              <a:rPr lang="it-IT" dirty="0" err="1" smtClean="0">
                <a:solidFill>
                  <a:schemeClr val="tx1">
                    <a:lumMod val="65000"/>
                    <a:lumOff val="35000"/>
                  </a:schemeClr>
                </a:solidFill>
                <a:latin typeface="Arial" pitchFamily="34" charset="0"/>
                <a:cs typeface="Arial" pitchFamily="34" charset="0"/>
              </a:rPr>
              <a:t>Residential</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buildings</a:t>
            </a:r>
            <a:endParaRPr lang="it-IT" dirty="0" smtClean="0">
              <a:solidFill>
                <a:schemeClr val="tx1">
                  <a:lumMod val="65000"/>
                  <a:lumOff val="35000"/>
                </a:schemeClr>
              </a:solidFill>
              <a:latin typeface="Arial" pitchFamily="34" charset="0"/>
              <a:cs typeface="Arial" pitchFamily="34" charset="0"/>
            </a:endParaRPr>
          </a:p>
          <a:p>
            <a:r>
              <a:rPr lang="it-IT" dirty="0" smtClean="0">
                <a:solidFill>
                  <a:schemeClr val="tx1">
                    <a:lumMod val="65000"/>
                    <a:lumOff val="35000"/>
                  </a:schemeClr>
                </a:solidFill>
                <a:latin typeface="Arial" pitchFamily="34" charset="0"/>
                <a:cs typeface="Arial" pitchFamily="34" charset="0"/>
              </a:rPr>
              <a:t>Non </a:t>
            </a:r>
            <a:r>
              <a:rPr lang="it-IT" dirty="0" err="1" smtClean="0">
                <a:solidFill>
                  <a:schemeClr val="tx1">
                    <a:lumMod val="65000"/>
                    <a:lumOff val="35000"/>
                  </a:schemeClr>
                </a:solidFill>
                <a:latin typeface="Arial" pitchFamily="34" charset="0"/>
                <a:cs typeface="Arial" pitchFamily="34" charset="0"/>
              </a:rPr>
              <a:t>residential</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buildings</a:t>
            </a:r>
            <a:endParaRPr lang="it-IT" dirty="0" smtClean="0">
              <a:solidFill>
                <a:schemeClr val="tx1">
                  <a:lumMod val="65000"/>
                  <a:lumOff val="35000"/>
                </a:schemeClr>
              </a:solidFill>
              <a:latin typeface="Arial" pitchFamily="34" charset="0"/>
              <a:cs typeface="Arial" pitchFamily="34" charset="0"/>
            </a:endParaRPr>
          </a:p>
          <a:p>
            <a:r>
              <a:rPr lang="it-IT" dirty="0" smtClean="0">
                <a:solidFill>
                  <a:schemeClr val="tx1">
                    <a:lumMod val="65000"/>
                    <a:lumOff val="35000"/>
                  </a:schemeClr>
                </a:solidFill>
                <a:latin typeface="Arial" pitchFamily="34" charset="0"/>
                <a:cs typeface="Arial" pitchFamily="34" charset="0"/>
              </a:rPr>
              <a:t>Road network</a:t>
            </a:r>
          </a:p>
          <a:p>
            <a:r>
              <a:rPr lang="it-IT" dirty="0" smtClean="0">
                <a:solidFill>
                  <a:schemeClr val="tx1">
                    <a:lumMod val="65000"/>
                    <a:lumOff val="35000"/>
                  </a:schemeClr>
                </a:solidFill>
                <a:latin typeface="Arial" pitchFamily="34" charset="0"/>
                <a:cs typeface="Arial" pitchFamily="34" charset="0"/>
              </a:rPr>
              <a:t>Public </a:t>
            </a:r>
            <a:r>
              <a:rPr lang="it-IT" dirty="0" err="1" smtClean="0">
                <a:solidFill>
                  <a:schemeClr val="tx1">
                    <a:lumMod val="65000"/>
                    <a:lumOff val="35000"/>
                  </a:schemeClr>
                </a:solidFill>
                <a:latin typeface="Arial" pitchFamily="34" charset="0"/>
                <a:cs typeface="Arial" pitchFamily="34" charset="0"/>
              </a:rPr>
              <a:t>transport</a:t>
            </a:r>
            <a:r>
              <a:rPr lang="it-IT" dirty="0" smtClean="0">
                <a:solidFill>
                  <a:schemeClr val="tx1">
                    <a:lumMod val="65000"/>
                    <a:lumOff val="35000"/>
                  </a:schemeClr>
                </a:solidFill>
                <a:latin typeface="Arial" pitchFamily="34" charset="0"/>
                <a:cs typeface="Arial" pitchFamily="34" charset="0"/>
              </a:rPr>
              <a:t> network</a:t>
            </a:r>
          </a:p>
          <a:p>
            <a:r>
              <a:rPr lang="it-IT" b="1" dirty="0" smtClean="0">
                <a:solidFill>
                  <a:schemeClr val="tx1">
                    <a:lumMod val="65000"/>
                    <a:lumOff val="35000"/>
                  </a:schemeClr>
                </a:solidFill>
                <a:latin typeface="Arial" pitchFamily="34" charset="0"/>
                <a:cs typeface="Arial" pitchFamily="34" charset="0"/>
              </a:rPr>
              <a:t>Green </a:t>
            </a:r>
            <a:r>
              <a:rPr lang="it-IT" b="1" dirty="0" err="1" smtClean="0">
                <a:solidFill>
                  <a:schemeClr val="tx1">
                    <a:lumMod val="65000"/>
                    <a:lumOff val="35000"/>
                  </a:schemeClr>
                </a:solidFill>
                <a:latin typeface="Arial" pitchFamily="34" charset="0"/>
                <a:cs typeface="Arial" pitchFamily="34" charset="0"/>
              </a:rPr>
              <a:t>Areas</a:t>
            </a:r>
            <a:endParaRPr lang="it-IT" b="1"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37582341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525991"/>
            <a:ext cx="9144000" cy="400110"/>
          </a:xfrm>
          <a:prstGeom prst="rect">
            <a:avLst/>
          </a:prstGeom>
          <a:noFill/>
        </p:spPr>
        <p:txBody>
          <a:bodyPr wrap="square" rtlCol="0">
            <a:spAutoFit/>
          </a:bodyPr>
          <a:lstStyle/>
          <a:p>
            <a:pPr algn="ctr"/>
            <a:r>
              <a:rPr lang="en-US" sz="2000" dirty="0" smtClean="0">
                <a:solidFill>
                  <a:srgbClr val="0070C0"/>
                </a:solidFill>
                <a:latin typeface="Arial Black" pitchFamily="34" charset="0"/>
              </a:rPr>
              <a:t>TASK B5.1 Noise maps calculation</a:t>
            </a:r>
            <a:endParaRPr lang="it-IT" sz="2000" dirty="0">
              <a:solidFill>
                <a:srgbClr val="0070C0"/>
              </a:solidFill>
              <a:latin typeface="Arial Black" pitchFamily="34" charset="0"/>
            </a:endParaRPr>
          </a:p>
        </p:txBody>
      </p:sp>
      <p:sp>
        <p:nvSpPr>
          <p:cNvPr id="4" name="CasellaDiTesto 3"/>
          <p:cNvSpPr txBox="1"/>
          <p:nvPr/>
        </p:nvSpPr>
        <p:spPr>
          <a:xfrm>
            <a:off x="725423" y="2206517"/>
            <a:ext cx="7573845" cy="2862322"/>
          </a:xfrm>
          <a:prstGeom prst="rect">
            <a:avLst/>
          </a:prstGeom>
          <a:noFill/>
        </p:spPr>
        <p:txBody>
          <a:bodyPr wrap="square" rtlCol="0">
            <a:spAutoFit/>
          </a:bodyPr>
          <a:lstStyle/>
          <a:p>
            <a:r>
              <a:rPr lang="it-IT" dirty="0" smtClean="0">
                <a:solidFill>
                  <a:schemeClr val="tx1">
                    <a:lumMod val="65000"/>
                    <a:lumOff val="35000"/>
                  </a:schemeClr>
                </a:solidFill>
                <a:latin typeface="Arial" pitchFamily="34" charset="0"/>
                <a:cs typeface="Arial" pitchFamily="34" charset="0"/>
              </a:rPr>
              <a:t>Task B5.1 </a:t>
            </a:r>
            <a:r>
              <a:rPr lang="it-IT" dirty="0" err="1" smtClean="0">
                <a:solidFill>
                  <a:schemeClr val="tx1">
                    <a:lumMod val="65000"/>
                    <a:lumOff val="35000"/>
                  </a:schemeClr>
                </a:solidFill>
                <a:latin typeface="Arial" pitchFamily="34" charset="0"/>
                <a:cs typeface="Arial" pitchFamily="34" charset="0"/>
              </a:rPr>
              <a:t>main</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objective</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is</a:t>
            </a:r>
            <a:r>
              <a:rPr lang="it-IT" dirty="0" smtClean="0">
                <a:solidFill>
                  <a:schemeClr val="tx1">
                    <a:lumMod val="65000"/>
                    <a:lumOff val="35000"/>
                  </a:schemeClr>
                </a:solidFill>
                <a:latin typeface="Arial" pitchFamily="34" charset="0"/>
                <a:cs typeface="Arial" pitchFamily="34" charset="0"/>
              </a:rPr>
              <a:t> to create </a:t>
            </a:r>
            <a:r>
              <a:rPr lang="it-IT" dirty="0" err="1" smtClean="0">
                <a:solidFill>
                  <a:schemeClr val="tx1">
                    <a:lumMod val="65000"/>
                    <a:lumOff val="35000"/>
                  </a:schemeClr>
                </a:solidFill>
                <a:latin typeface="Arial" pitchFamily="34" charset="0"/>
                <a:cs typeface="Arial" pitchFamily="34" charset="0"/>
              </a:rPr>
              <a:t>six</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basic</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noise</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maps</a:t>
            </a:r>
            <a:r>
              <a:rPr lang="it-IT" dirty="0" smtClean="0">
                <a:solidFill>
                  <a:schemeClr val="tx1">
                    <a:lumMod val="65000"/>
                    <a:lumOff val="35000"/>
                  </a:schemeClr>
                </a:solidFill>
                <a:latin typeface="Arial" pitchFamily="34" charset="0"/>
                <a:cs typeface="Arial" pitchFamily="34" charset="0"/>
              </a:rPr>
              <a:t> for the road </a:t>
            </a:r>
            <a:r>
              <a:rPr lang="it-IT" dirty="0" err="1" smtClean="0">
                <a:solidFill>
                  <a:schemeClr val="tx1">
                    <a:lumMod val="65000"/>
                    <a:lumOff val="35000"/>
                  </a:schemeClr>
                </a:solidFill>
                <a:latin typeface="Arial" pitchFamily="34" charset="0"/>
                <a:cs typeface="Arial" pitchFamily="34" charset="0"/>
              </a:rPr>
              <a:t>types</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defined</a:t>
            </a:r>
            <a:r>
              <a:rPr lang="it-IT" dirty="0" smtClean="0">
                <a:solidFill>
                  <a:schemeClr val="tx1">
                    <a:lumMod val="65000"/>
                    <a:lumOff val="35000"/>
                  </a:schemeClr>
                </a:solidFill>
                <a:latin typeface="Arial" pitchFamily="34" charset="0"/>
                <a:cs typeface="Arial" pitchFamily="34" charset="0"/>
              </a:rPr>
              <a:t> by Action B1.</a:t>
            </a:r>
          </a:p>
          <a:p>
            <a:endParaRPr lang="it-IT" dirty="0" smtClean="0">
              <a:solidFill>
                <a:schemeClr val="tx1">
                  <a:lumMod val="65000"/>
                  <a:lumOff val="35000"/>
                </a:schemeClr>
              </a:solidFill>
              <a:latin typeface="Arial" pitchFamily="34" charset="0"/>
              <a:cs typeface="Arial" pitchFamily="34" charset="0"/>
            </a:endParaRPr>
          </a:p>
          <a:p>
            <a:r>
              <a:rPr lang="it-IT" dirty="0" err="1" smtClean="0">
                <a:solidFill>
                  <a:schemeClr val="tx1">
                    <a:lumMod val="65000"/>
                    <a:lumOff val="35000"/>
                  </a:schemeClr>
                </a:solidFill>
                <a:latin typeface="Arial" pitchFamily="34" charset="0"/>
                <a:cs typeface="Arial" pitchFamily="34" charset="0"/>
              </a:rPr>
              <a:t>As</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presented</a:t>
            </a:r>
            <a:r>
              <a:rPr lang="it-IT" dirty="0" smtClean="0">
                <a:solidFill>
                  <a:schemeClr val="tx1">
                    <a:lumMod val="65000"/>
                    <a:lumOff val="35000"/>
                  </a:schemeClr>
                </a:solidFill>
                <a:latin typeface="Arial" pitchFamily="34" charset="0"/>
                <a:cs typeface="Arial" pitchFamily="34" charset="0"/>
              </a:rPr>
              <a:t> in </a:t>
            </a:r>
            <a:r>
              <a:rPr lang="it-IT" dirty="0" err="1" smtClean="0">
                <a:solidFill>
                  <a:schemeClr val="tx1">
                    <a:lumMod val="65000"/>
                    <a:lumOff val="35000"/>
                  </a:schemeClr>
                </a:solidFill>
                <a:latin typeface="Arial" pitchFamily="34" charset="0"/>
                <a:cs typeface="Arial" pitchFamily="34" charset="0"/>
              </a:rPr>
              <a:t>action</a:t>
            </a:r>
            <a:r>
              <a:rPr lang="it-IT" dirty="0" smtClean="0">
                <a:solidFill>
                  <a:schemeClr val="tx1">
                    <a:lumMod val="65000"/>
                    <a:lumOff val="35000"/>
                  </a:schemeClr>
                </a:solidFill>
                <a:latin typeface="Arial" pitchFamily="34" charset="0"/>
                <a:cs typeface="Arial" pitchFamily="34" charset="0"/>
              </a:rPr>
              <a:t> B1 </a:t>
            </a:r>
            <a:r>
              <a:rPr lang="it-IT" dirty="0" err="1" smtClean="0">
                <a:solidFill>
                  <a:schemeClr val="tx1">
                    <a:lumMod val="65000"/>
                    <a:lumOff val="35000"/>
                  </a:schemeClr>
                </a:solidFill>
                <a:latin typeface="Arial" pitchFamily="34" charset="0"/>
                <a:cs typeface="Arial" pitchFamily="34" charset="0"/>
              </a:rPr>
              <a:t>urban</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roads</a:t>
            </a:r>
            <a:r>
              <a:rPr lang="it-IT" dirty="0" smtClean="0">
                <a:solidFill>
                  <a:schemeClr val="tx1">
                    <a:lumMod val="65000"/>
                    <a:lumOff val="35000"/>
                  </a:schemeClr>
                </a:solidFill>
                <a:latin typeface="Arial" pitchFamily="34" charset="0"/>
                <a:cs typeface="Arial" pitchFamily="34" charset="0"/>
              </a:rPr>
              <a:t> of Milan </a:t>
            </a:r>
            <a:r>
              <a:rPr lang="it-IT" dirty="0" err="1" smtClean="0">
                <a:solidFill>
                  <a:schemeClr val="tx1">
                    <a:lumMod val="65000"/>
                    <a:lumOff val="35000"/>
                  </a:schemeClr>
                </a:solidFill>
                <a:latin typeface="Arial" pitchFamily="34" charset="0"/>
                <a:cs typeface="Arial" pitchFamily="34" charset="0"/>
              </a:rPr>
              <a:t>Municipality</a:t>
            </a:r>
            <a:r>
              <a:rPr lang="it-IT" dirty="0" smtClean="0">
                <a:solidFill>
                  <a:schemeClr val="tx1">
                    <a:lumMod val="65000"/>
                    <a:lumOff val="35000"/>
                  </a:schemeClr>
                </a:solidFill>
                <a:latin typeface="Arial" pitchFamily="34" charset="0"/>
                <a:cs typeface="Arial" pitchFamily="34" charset="0"/>
              </a:rPr>
              <a:t> are </a:t>
            </a:r>
            <a:r>
              <a:rPr lang="it-IT" dirty="0" err="1" smtClean="0">
                <a:solidFill>
                  <a:schemeClr val="tx1">
                    <a:lumMod val="65000"/>
                    <a:lumOff val="35000"/>
                  </a:schemeClr>
                </a:solidFill>
                <a:latin typeface="Arial" pitchFamily="34" charset="0"/>
                <a:cs typeface="Arial" pitchFamily="34" charset="0"/>
              </a:rPr>
              <a:t>divided</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into</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six</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categories</a:t>
            </a:r>
            <a:r>
              <a:rPr lang="it-IT" dirty="0" smtClean="0">
                <a:solidFill>
                  <a:schemeClr val="tx1">
                    <a:lumMod val="65000"/>
                    <a:lumOff val="35000"/>
                  </a:schemeClr>
                </a:solidFill>
                <a:latin typeface="Arial" pitchFamily="34" charset="0"/>
                <a:cs typeface="Arial" pitchFamily="34" charset="0"/>
              </a:rPr>
              <a:t> in </a:t>
            </a:r>
            <a:r>
              <a:rPr lang="it-IT" dirty="0" err="1" smtClean="0">
                <a:solidFill>
                  <a:schemeClr val="tx1">
                    <a:lumMod val="65000"/>
                    <a:lumOff val="35000"/>
                  </a:schemeClr>
                </a:solidFill>
                <a:latin typeface="Arial" pitchFamily="34" charset="0"/>
                <a:cs typeface="Arial" pitchFamily="34" charset="0"/>
              </a:rPr>
              <a:t>order</a:t>
            </a:r>
            <a:r>
              <a:rPr lang="it-IT" dirty="0" smtClean="0">
                <a:solidFill>
                  <a:schemeClr val="tx1">
                    <a:lumMod val="65000"/>
                    <a:lumOff val="35000"/>
                  </a:schemeClr>
                </a:solidFill>
                <a:latin typeface="Arial" pitchFamily="34" charset="0"/>
                <a:cs typeface="Arial" pitchFamily="34" charset="0"/>
              </a:rPr>
              <a:t> to </a:t>
            </a:r>
            <a:r>
              <a:rPr lang="it-IT" dirty="0" err="1" smtClean="0">
                <a:solidFill>
                  <a:schemeClr val="tx1">
                    <a:lumMod val="65000"/>
                    <a:lumOff val="35000"/>
                  </a:schemeClr>
                </a:solidFill>
                <a:latin typeface="Arial" pitchFamily="34" charset="0"/>
                <a:cs typeface="Arial" pitchFamily="34" charset="0"/>
              </a:rPr>
              <a:t>describe</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their</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caracteristics</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based</a:t>
            </a:r>
            <a:r>
              <a:rPr lang="it-IT" dirty="0" smtClean="0">
                <a:solidFill>
                  <a:schemeClr val="tx1">
                    <a:lumMod val="65000"/>
                    <a:lumOff val="35000"/>
                  </a:schemeClr>
                </a:solidFill>
                <a:latin typeface="Arial" pitchFamily="34" charset="0"/>
                <a:cs typeface="Arial" pitchFamily="34" charset="0"/>
              </a:rPr>
              <a:t> on </a:t>
            </a:r>
            <a:r>
              <a:rPr lang="it-IT" dirty="0" err="1" smtClean="0">
                <a:solidFill>
                  <a:schemeClr val="tx1">
                    <a:lumMod val="65000"/>
                    <a:lumOff val="35000"/>
                  </a:schemeClr>
                </a:solidFill>
                <a:latin typeface="Arial" pitchFamily="34" charset="0"/>
                <a:cs typeface="Arial" pitchFamily="34" charset="0"/>
              </a:rPr>
              <a:t>acoustic</a:t>
            </a:r>
            <a:r>
              <a:rPr lang="it-IT" dirty="0" smtClean="0">
                <a:solidFill>
                  <a:schemeClr val="tx1">
                    <a:lumMod val="65000"/>
                    <a:lumOff val="35000"/>
                  </a:schemeClr>
                </a:solidFill>
                <a:latin typeface="Arial" pitchFamily="34" charset="0"/>
                <a:cs typeface="Arial" pitchFamily="34" charset="0"/>
              </a:rPr>
              <a:t> and non </a:t>
            </a:r>
            <a:r>
              <a:rPr lang="it-IT" dirty="0" err="1" smtClean="0">
                <a:solidFill>
                  <a:schemeClr val="tx1">
                    <a:lumMod val="65000"/>
                    <a:lumOff val="35000"/>
                  </a:schemeClr>
                </a:solidFill>
                <a:latin typeface="Arial" pitchFamily="34" charset="0"/>
                <a:cs typeface="Arial" pitchFamily="34" charset="0"/>
              </a:rPr>
              <a:t>acoustic</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parameters</a:t>
            </a:r>
            <a:r>
              <a:rPr lang="it-IT" dirty="0" smtClean="0">
                <a:solidFill>
                  <a:schemeClr val="tx1">
                    <a:lumMod val="65000"/>
                    <a:lumOff val="35000"/>
                  </a:schemeClr>
                </a:solidFill>
                <a:latin typeface="Arial" pitchFamily="34" charset="0"/>
                <a:cs typeface="Arial" pitchFamily="34" charset="0"/>
              </a:rPr>
              <a:t>.</a:t>
            </a:r>
          </a:p>
          <a:p>
            <a:endParaRPr lang="it-IT" dirty="0">
              <a:solidFill>
                <a:schemeClr val="tx1">
                  <a:lumMod val="65000"/>
                  <a:lumOff val="35000"/>
                </a:schemeClr>
              </a:solidFill>
              <a:latin typeface="Arial" pitchFamily="34" charset="0"/>
              <a:cs typeface="Arial" pitchFamily="34" charset="0"/>
            </a:endParaRPr>
          </a:p>
          <a:p>
            <a:endParaRPr lang="it-IT" dirty="0" smtClean="0">
              <a:solidFill>
                <a:schemeClr val="tx1">
                  <a:lumMod val="65000"/>
                  <a:lumOff val="35000"/>
                </a:schemeClr>
              </a:solidFill>
              <a:latin typeface="Arial" pitchFamily="34" charset="0"/>
              <a:cs typeface="Arial" pitchFamily="34" charset="0"/>
            </a:endParaRPr>
          </a:p>
          <a:p>
            <a:endParaRPr lang="it-IT" dirty="0">
              <a:solidFill>
                <a:schemeClr val="tx1">
                  <a:lumMod val="65000"/>
                  <a:lumOff val="35000"/>
                </a:schemeClr>
              </a:solidFill>
              <a:latin typeface="Arial" pitchFamily="34" charset="0"/>
              <a:cs typeface="Arial" pitchFamily="34" charset="0"/>
            </a:endParaRPr>
          </a:p>
          <a:p>
            <a:r>
              <a:rPr lang="it-IT" dirty="0" smtClean="0">
                <a:solidFill>
                  <a:schemeClr val="tx1">
                    <a:lumMod val="65000"/>
                    <a:lumOff val="35000"/>
                  </a:schemeClr>
                </a:solidFill>
                <a:latin typeface="Arial" pitchFamily="34" charset="0"/>
                <a:cs typeface="Arial" pitchFamily="34" charset="0"/>
              </a:rPr>
              <a:t>  </a:t>
            </a:r>
            <a:endParaRPr lang="it-IT" b="1"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2402330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525991"/>
            <a:ext cx="9144000" cy="400110"/>
          </a:xfrm>
          <a:prstGeom prst="rect">
            <a:avLst/>
          </a:prstGeom>
          <a:noFill/>
        </p:spPr>
        <p:txBody>
          <a:bodyPr wrap="square" rtlCol="0">
            <a:spAutoFit/>
          </a:bodyPr>
          <a:lstStyle/>
          <a:p>
            <a:pPr algn="ctr"/>
            <a:r>
              <a:rPr lang="en-US" sz="2000" dirty="0" smtClean="0">
                <a:solidFill>
                  <a:srgbClr val="0070C0"/>
                </a:solidFill>
                <a:latin typeface="Arial Black" pitchFamily="34" charset="0"/>
              </a:rPr>
              <a:t>TASK B5.1 Noise maps calculation</a:t>
            </a:r>
            <a:endParaRPr lang="it-IT" sz="2000" dirty="0">
              <a:solidFill>
                <a:srgbClr val="0070C0"/>
              </a:solidFill>
              <a:latin typeface="Arial Black" pitchFamily="34" charset="0"/>
            </a:endParaRPr>
          </a:p>
        </p:txBody>
      </p:sp>
      <p:sp>
        <p:nvSpPr>
          <p:cNvPr id="3" name="CasellaDiTesto 2"/>
          <p:cNvSpPr txBox="1"/>
          <p:nvPr/>
        </p:nvSpPr>
        <p:spPr>
          <a:xfrm>
            <a:off x="725423" y="2206517"/>
            <a:ext cx="7573845" cy="369332"/>
          </a:xfrm>
          <a:prstGeom prst="rect">
            <a:avLst/>
          </a:prstGeom>
          <a:noFill/>
        </p:spPr>
        <p:txBody>
          <a:bodyPr wrap="square" rtlCol="0">
            <a:spAutoFit/>
          </a:bodyPr>
          <a:lstStyle/>
          <a:p>
            <a:pPr algn="ctr"/>
            <a:r>
              <a:rPr lang="it-IT" b="1" dirty="0" smtClean="0">
                <a:solidFill>
                  <a:schemeClr val="tx1">
                    <a:lumMod val="65000"/>
                    <a:lumOff val="35000"/>
                  </a:schemeClr>
                </a:solidFill>
                <a:latin typeface="Arial" pitchFamily="34" charset="0"/>
                <a:cs typeface="Arial" pitchFamily="34" charset="0"/>
              </a:rPr>
              <a:t>MAIN CALCULATION PARAMETERS</a:t>
            </a:r>
          </a:p>
        </p:txBody>
      </p:sp>
      <p:graphicFrame>
        <p:nvGraphicFramePr>
          <p:cNvPr id="4" name="Tabella 3"/>
          <p:cNvGraphicFramePr>
            <a:graphicFrameLocks noGrp="1"/>
          </p:cNvGraphicFramePr>
          <p:nvPr>
            <p:extLst>
              <p:ext uri="{D42A27DB-BD31-4B8C-83A1-F6EECF244321}">
                <p14:modId xmlns:p14="http://schemas.microsoft.com/office/powerpoint/2010/main" val="4188447059"/>
              </p:ext>
            </p:extLst>
          </p:nvPr>
        </p:nvGraphicFramePr>
        <p:xfrm>
          <a:off x="1602378" y="2764246"/>
          <a:ext cx="6096000" cy="2966720"/>
        </p:xfrm>
        <a:graphic>
          <a:graphicData uri="http://schemas.openxmlformats.org/drawingml/2006/table">
            <a:tbl>
              <a:tblPr firstRow="1" bandRow="1">
                <a:tableStyleId>{5C22544A-7EE6-4342-B048-85BDC9FD1C3A}</a:tableStyleId>
              </a:tblPr>
              <a:tblGrid>
                <a:gridCol w="3274422">
                  <a:extLst>
                    <a:ext uri="{9D8B030D-6E8A-4147-A177-3AD203B41FA5}">
                      <a16:colId xmlns="" xmlns:a16="http://schemas.microsoft.com/office/drawing/2014/main" val="20000"/>
                    </a:ext>
                  </a:extLst>
                </a:gridCol>
                <a:gridCol w="2821578">
                  <a:extLst>
                    <a:ext uri="{9D8B030D-6E8A-4147-A177-3AD203B41FA5}">
                      <a16:colId xmlns="" xmlns:a16="http://schemas.microsoft.com/office/drawing/2014/main" val="20001"/>
                    </a:ext>
                  </a:extLst>
                </a:gridCol>
              </a:tblGrid>
              <a:tr h="370840">
                <a:tc>
                  <a:txBody>
                    <a:bodyPr/>
                    <a:lstStyle/>
                    <a:p>
                      <a:r>
                        <a:rPr lang="it-IT" dirty="0" err="1" smtClean="0"/>
                        <a:t>Parameter</a:t>
                      </a:r>
                      <a:endParaRPr lang="it-IT" dirty="0"/>
                    </a:p>
                  </a:txBody>
                  <a:tcPr/>
                </a:tc>
                <a:tc>
                  <a:txBody>
                    <a:bodyPr/>
                    <a:lstStyle/>
                    <a:p>
                      <a:r>
                        <a:rPr lang="it-IT" dirty="0" smtClean="0"/>
                        <a:t>Value</a:t>
                      </a:r>
                      <a:endParaRPr lang="it-IT" dirty="0"/>
                    </a:p>
                  </a:txBody>
                  <a:tcPr/>
                </a:tc>
                <a:extLst>
                  <a:ext uri="{0D108BD9-81ED-4DB2-BD59-A6C34878D82A}">
                    <a16:rowId xmlns="" xmlns:a16="http://schemas.microsoft.com/office/drawing/2014/main" val="10000"/>
                  </a:ext>
                </a:extLst>
              </a:tr>
              <a:tr h="370840">
                <a:tc>
                  <a:txBody>
                    <a:bodyPr/>
                    <a:lstStyle/>
                    <a:p>
                      <a:r>
                        <a:rPr lang="it-IT" dirty="0" err="1" smtClean="0"/>
                        <a:t>Max</a:t>
                      </a:r>
                      <a:r>
                        <a:rPr lang="it-IT" baseline="0" dirty="0" smtClean="0"/>
                        <a:t> </a:t>
                      </a:r>
                      <a:r>
                        <a:rPr lang="it-IT" baseline="0" dirty="0" err="1" smtClean="0"/>
                        <a:t>research</a:t>
                      </a:r>
                      <a:r>
                        <a:rPr lang="it-IT" baseline="0" dirty="0" smtClean="0"/>
                        <a:t> </a:t>
                      </a:r>
                      <a:r>
                        <a:rPr lang="it-IT" baseline="0" dirty="0" err="1" smtClean="0"/>
                        <a:t>radius</a:t>
                      </a:r>
                      <a:endParaRPr lang="it-IT" dirty="0"/>
                    </a:p>
                  </a:txBody>
                  <a:tcPr/>
                </a:tc>
                <a:tc>
                  <a:txBody>
                    <a:bodyPr/>
                    <a:lstStyle/>
                    <a:p>
                      <a:r>
                        <a:rPr lang="it-IT" dirty="0" smtClean="0"/>
                        <a:t>800 m</a:t>
                      </a:r>
                      <a:endParaRPr lang="it-IT" dirty="0"/>
                    </a:p>
                  </a:txBody>
                  <a:tcPr/>
                </a:tc>
                <a:extLst>
                  <a:ext uri="{0D108BD9-81ED-4DB2-BD59-A6C34878D82A}">
                    <a16:rowId xmlns="" xmlns:a16="http://schemas.microsoft.com/office/drawing/2014/main" val="10001"/>
                  </a:ext>
                </a:extLst>
              </a:tr>
              <a:tr h="370840">
                <a:tc>
                  <a:txBody>
                    <a:bodyPr/>
                    <a:lstStyle/>
                    <a:p>
                      <a:r>
                        <a:rPr lang="it-IT" dirty="0" err="1" smtClean="0"/>
                        <a:t>Number</a:t>
                      </a:r>
                      <a:r>
                        <a:rPr lang="it-IT" dirty="0" smtClean="0"/>
                        <a:t> of </a:t>
                      </a:r>
                      <a:r>
                        <a:rPr lang="it-IT" dirty="0" err="1" smtClean="0"/>
                        <a:t>reflections</a:t>
                      </a:r>
                      <a:endParaRPr lang="it-IT" dirty="0"/>
                    </a:p>
                  </a:txBody>
                  <a:tcPr/>
                </a:tc>
                <a:tc>
                  <a:txBody>
                    <a:bodyPr/>
                    <a:lstStyle/>
                    <a:p>
                      <a:r>
                        <a:rPr lang="it-IT" dirty="0" smtClean="0"/>
                        <a:t>1</a:t>
                      </a:r>
                      <a:endParaRPr lang="it-IT" dirty="0"/>
                    </a:p>
                  </a:txBody>
                  <a:tcPr/>
                </a:tc>
                <a:extLst>
                  <a:ext uri="{0D108BD9-81ED-4DB2-BD59-A6C34878D82A}">
                    <a16:rowId xmlns="" xmlns:a16="http://schemas.microsoft.com/office/drawing/2014/main" val="10002"/>
                  </a:ext>
                </a:extLst>
              </a:tr>
              <a:tr h="370840">
                <a:tc>
                  <a:txBody>
                    <a:bodyPr/>
                    <a:lstStyle/>
                    <a:p>
                      <a:r>
                        <a:rPr lang="it-IT" dirty="0" smtClean="0"/>
                        <a:t>Default </a:t>
                      </a:r>
                      <a:r>
                        <a:rPr lang="it-IT" dirty="0" err="1" smtClean="0"/>
                        <a:t>ground</a:t>
                      </a:r>
                      <a:r>
                        <a:rPr lang="it-IT" dirty="0" smtClean="0"/>
                        <a:t> </a:t>
                      </a:r>
                      <a:r>
                        <a:rPr lang="it-IT" dirty="0" err="1" smtClean="0"/>
                        <a:t>absorption</a:t>
                      </a:r>
                      <a:endParaRPr lang="it-IT" dirty="0"/>
                    </a:p>
                  </a:txBody>
                  <a:tcPr/>
                </a:tc>
                <a:tc>
                  <a:txBody>
                    <a:bodyPr/>
                    <a:lstStyle/>
                    <a:p>
                      <a:r>
                        <a:rPr lang="it-IT" dirty="0" smtClean="0"/>
                        <a:t>0,0</a:t>
                      </a:r>
                      <a:endParaRPr lang="it-IT" dirty="0"/>
                    </a:p>
                  </a:txBody>
                  <a:tcPr/>
                </a:tc>
                <a:extLst>
                  <a:ext uri="{0D108BD9-81ED-4DB2-BD59-A6C34878D82A}">
                    <a16:rowId xmlns="" xmlns:a16="http://schemas.microsoft.com/office/drawing/2014/main" val="10003"/>
                  </a:ext>
                </a:extLst>
              </a:tr>
              <a:tr h="370840">
                <a:tc>
                  <a:txBody>
                    <a:bodyPr/>
                    <a:lstStyle/>
                    <a:p>
                      <a:r>
                        <a:rPr lang="it-IT" dirty="0" err="1" smtClean="0"/>
                        <a:t>Receiver</a:t>
                      </a:r>
                      <a:r>
                        <a:rPr lang="it-IT" dirty="0" smtClean="0"/>
                        <a:t> </a:t>
                      </a:r>
                      <a:r>
                        <a:rPr lang="it-IT" dirty="0" err="1" smtClean="0"/>
                        <a:t>spacing</a:t>
                      </a:r>
                      <a:endParaRPr lang="it-IT" dirty="0"/>
                    </a:p>
                  </a:txBody>
                  <a:tcPr/>
                </a:tc>
                <a:tc>
                  <a:txBody>
                    <a:bodyPr/>
                    <a:lstStyle/>
                    <a:p>
                      <a:r>
                        <a:rPr lang="it-IT" dirty="0" smtClean="0"/>
                        <a:t>10 m x 10 m</a:t>
                      </a:r>
                      <a:endParaRPr lang="it-IT" dirty="0"/>
                    </a:p>
                  </a:txBody>
                  <a:tcPr/>
                </a:tc>
                <a:extLst>
                  <a:ext uri="{0D108BD9-81ED-4DB2-BD59-A6C34878D82A}">
                    <a16:rowId xmlns="" xmlns:a16="http://schemas.microsoft.com/office/drawing/2014/main" val="10004"/>
                  </a:ext>
                </a:extLst>
              </a:tr>
              <a:tr h="370840">
                <a:tc>
                  <a:txBody>
                    <a:bodyPr/>
                    <a:lstStyle/>
                    <a:p>
                      <a:r>
                        <a:rPr lang="it-IT" dirty="0" err="1" smtClean="0"/>
                        <a:t>Receiver</a:t>
                      </a:r>
                      <a:r>
                        <a:rPr lang="it-IT" dirty="0" smtClean="0"/>
                        <a:t> </a:t>
                      </a:r>
                      <a:r>
                        <a:rPr lang="it-IT" dirty="0" err="1" smtClean="0"/>
                        <a:t>height</a:t>
                      </a:r>
                      <a:endParaRPr lang="it-IT" dirty="0"/>
                    </a:p>
                  </a:txBody>
                  <a:tcPr/>
                </a:tc>
                <a:tc>
                  <a:txBody>
                    <a:bodyPr/>
                    <a:lstStyle/>
                    <a:p>
                      <a:r>
                        <a:rPr lang="it-IT" dirty="0" smtClean="0"/>
                        <a:t>4,0</a:t>
                      </a:r>
                      <a:r>
                        <a:rPr lang="it-IT" baseline="0" dirty="0" smtClean="0"/>
                        <a:t> m</a:t>
                      </a:r>
                      <a:endParaRPr lang="it-IT" dirty="0"/>
                    </a:p>
                  </a:txBody>
                  <a:tcPr/>
                </a:tc>
                <a:extLst>
                  <a:ext uri="{0D108BD9-81ED-4DB2-BD59-A6C34878D82A}">
                    <a16:rowId xmlns="" xmlns:a16="http://schemas.microsoft.com/office/drawing/2014/main" val="10005"/>
                  </a:ext>
                </a:extLst>
              </a:tr>
              <a:tr h="370840">
                <a:tc>
                  <a:txBody>
                    <a:bodyPr/>
                    <a:lstStyle/>
                    <a:p>
                      <a:r>
                        <a:rPr lang="it-IT" dirty="0" err="1" smtClean="0"/>
                        <a:t>Traffic</a:t>
                      </a:r>
                      <a:r>
                        <a:rPr lang="it-IT" dirty="0" smtClean="0"/>
                        <a:t> flow </a:t>
                      </a:r>
                      <a:r>
                        <a:rPr lang="it-IT" dirty="0" err="1" smtClean="0"/>
                        <a:t>conditions</a:t>
                      </a:r>
                      <a:endParaRPr lang="it-IT" dirty="0"/>
                    </a:p>
                  </a:txBody>
                  <a:tcPr/>
                </a:tc>
                <a:tc>
                  <a:txBody>
                    <a:bodyPr/>
                    <a:lstStyle/>
                    <a:p>
                      <a:r>
                        <a:rPr lang="it-IT" dirty="0" err="1" smtClean="0"/>
                        <a:t>Continuous</a:t>
                      </a:r>
                      <a:endParaRPr lang="it-IT" dirty="0"/>
                    </a:p>
                  </a:txBody>
                  <a:tcPr/>
                </a:tc>
                <a:extLst>
                  <a:ext uri="{0D108BD9-81ED-4DB2-BD59-A6C34878D82A}">
                    <a16:rowId xmlns="" xmlns:a16="http://schemas.microsoft.com/office/drawing/2014/main" val="10006"/>
                  </a:ext>
                </a:extLst>
              </a:tr>
              <a:tr h="370840">
                <a:tc>
                  <a:txBody>
                    <a:bodyPr/>
                    <a:lstStyle/>
                    <a:p>
                      <a:r>
                        <a:rPr lang="it-IT" dirty="0" err="1" smtClean="0"/>
                        <a:t>Traffic</a:t>
                      </a:r>
                      <a:r>
                        <a:rPr lang="it-IT" dirty="0" smtClean="0"/>
                        <a:t> </a:t>
                      </a:r>
                      <a:r>
                        <a:rPr lang="it-IT" dirty="0" err="1" smtClean="0"/>
                        <a:t>speed</a:t>
                      </a:r>
                      <a:endParaRPr lang="it-IT" dirty="0"/>
                    </a:p>
                  </a:txBody>
                  <a:tcPr/>
                </a:tc>
                <a:tc>
                  <a:txBody>
                    <a:bodyPr/>
                    <a:lstStyle/>
                    <a:p>
                      <a:r>
                        <a:rPr lang="it-IT" dirty="0" err="1" smtClean="0"/>
                        <a:t>According</a:t>
                      </a:r>
                      <a:r>
                        <a:rPr lang="it-IT" baseline="0" dirty="0" smtClean="0"/>
                        <a:t> to </a:t>
                      </a:r>
                      <a:r>
                        <a:rPr lang="it-IT" baseline="0" dirty="0" err="1" smtClean="0"/>
                        <a:t>speed</a:t>
                      </a:r>
                      <a:r>
                        <a:rPr lang="it-IT" baseline="0" dirty="0" smtClean="0"/>
                        <a:t> </a:t>
                      </a:r>
                      <a:r>
                        <a:rPr lang="it-IT" baseline="0" dirty="0" err="1" smtClean="0"/>
                        <a:t>limits</a:t>
                      </a:r>
                      <a:endParaRPr lang="it-IT" dirty="0"/>
                    </a:p>
                  </a:txBody>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6243633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l="15811" t="4775" r="17142" b="6189"/>
          <a:stretch/>
        </p:blipFill>
        <p:spPr>
          <a:xfrm>
            <a:off x="1968663" y="1359901"/>
            <a:ext cx="5206675" cy="4888437"/>
          </a:xfrm>
          <a:prstGeom prst="rect">
            <a:avLst/>
          </a:prstGeom>
        </p:spPr>
      </p:pic>
    </p:spTree>
    <p:extLst>
      <p:ext uri="{BB962C8B-B14F-4D97-AF65-F5344CB8AC3E}">
        <p14:creationId xmlns:p14="http://schemas.microsoft.com/office/powerpoint/2010/main" val="5536626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cstate="print">
            <a:extLst>
              <a:ext uri="{28A0092B-C50C-407E-A947-70E740481C1C}">
                <a14:useLocalDpi xmlns:a14="http://schemas.microsoft.com/office/drawing/2010/main" val="0"/>
              </a:ext>
            </a:extLst>
          </a:blip>
          <a:srcRect l="15158" t="4040" r="17795" b="6924"/>
          <a:stretch/>
        </p:blipFill>
        <p:spPr>
          <a:xfrm>
            <a:off x="1968663" y="1360800"/>
            <a:ext cx="5206675" cy="4888437"/>
          </a:xfrm>
          <a:prstGeom prst="rect">
            <a:avLst/>
          </a:prstGeom>
        </p:spPr>
      </p:pic>
    </p:spTree>
    <p:extLst>
      <p:ext uri="{BB962C8B-B14F-4D97-AF65-F5344CB8AC3E}">
        <p14:creationId xmlns:p14="http://schemas.microsoft.com/office/powerpoint/2010/main" val="26817242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15158" t="4035" r="17795" b="6930"/>
          <a:stretch/>
        </p:blipFill>
        <p:spPr>
          <a:xfrm>
            <a:off x="1968663" y="1360800"/>
            <a:ext cx="5206675" cy="4888382"/>
          </a:xfrm>
          <a:prstGeom prst="rect">
            <a:avLst/>
          </a:prstGeom>
        </p:spPr>
      </p:pic>
    </p:spTree>
    <p:extLst>
      <p:ext uri="{BB962C8B-B14F-4D97-AF65-F5344CB8AC3E}">
        <p14:creationId xmlns:p14="http://schemas.microsoft.com/office/powerpoint/2010/main" val="483908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15158" t="4035" r="17795" b="6930"/>
          <a:stretch/>
        </p:blipFill>
        <p:spPr>
          <a:xfrm>
            <a:off x="1968663" y="1360800"/>
            <a:ext cx="5206675" cy="4888382"/>
          </a:xfrm>
          <a:prstGeom prst="rect">
            <a:avLst/>
          </a:prstGeom>
        </p:spPr>
      </p:pic>
    </p:spTree>
    <p:extLst>
      <p:ext uri="{BB962C8B-B14F-4D97-AF65-F5344CB8AC3E}">
        <p14:creationId xmlns:p14="http://schemas.microsoft.com/office/powerpoint/2010/main" val="5599691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15158" t="4035" r="17795" b="6930"/>
          <a:stretch/>
        </p:blipFill>
        <p:spPr>
          <a:xfrm>
            <a:off x="1968663" y="1360800"/>
            <a:ext cx="5206675" cy="4888382"/>
          </a:xfrm>
          <a:prstGeom prst="rect">
            <a:avLst/>
          </a:prstGeom>
        </p:spPr>
      </p:pic>
    </p:spTree>
    <p:extLst>
      <p:ext uri="{BB962C8B-B14F-4D97-AF65-F5344CB8AC3E}">
        <p14:creationId xmlns:p14="http://schemas.microsoft.com/office/powerpoint/2010/main" val="8699696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1465710"/>
            <a:ext cx="9144000" cy="707886"/>
          </a:xfrm>
          <a:prstGeom prst="rect">
            <a:avLst/>
          </a:prstGeom>
          <a:noFill/>
        </p:spPr>
        <p:txBody>
          <a:bodyPr wrap="square" rtlCol="0">
            <a:spAutoFit/>
          </a:bodyPr>
          <a:lstStyle/>
          <a:p>
            <a:pPr algn="ctr"/>
            <a:r>
              <a:rPr lang="en-US" sz="2000" dirty="0" smtClean="0">
                <a:solidFill>
                  <a:srgbClr val="0070C0"/>
                </a:solidFill>
                <a:latin typeface="Arial Black" pitchFamily="34" charset="0"/>
              </a:rPr>
              <a:t>PILOT AREA LOCATION FOR URBAN CONTEXT (MILAN)</a:t>
            </a:r>
          </a:p>
          <a:p>
            <a:pPr algn="ctr"/>
            <a:r>
              <a:rPr lang="en-US" sz="2000" dirty="0" smtClean="0">
                <a:solidFill>
                  <a:srgbClr val="0070C0"/>
                </a:solidFill>
                <a:latin typeface="Arial Black" pitchFamily="34" charset="0"/>
              </a:rPr>
              <a:t>- Ranking list -</a:t>
            </a:r>
            <a:endParaRPr lang="it-IT" sz="2000" dirty="0" smtClean="0">
              <a:solidFill>
                <a:srgbClr val="0070C0"/>
              </a:solidFill>
              <a:latin typeface="Arial Black" pitchFamily="34" charset="0"/>
            </a:endParaRPr>
          </a:p>
        </p:txBody>
      </p:sp>
      <p:pic>
        <p:nvPicPr>
          <p:cNvPr id="4" name="Immagine 3" descr="Zona9_select_bis.jpg"/>
          <p:cNvPicPr>
            <a:picLocks noChangeAspect="1"/>
          </p:cNvPicPr>
          <p:nvPr/>
        </p:nvPicPr>
        <p:blipFill>
          <a:blip r:embed="rId2" cstate="print"/>
          <a:srcRect l="14378" r="13199"/>
          <a:stretch>
            <a:fillRect/>
          </a:stretch>
        </p:blipFill>
        <p:spPr>
          <a:xfrm>
            <a:off x="3911248" y="2276475"/>
            <a:ext cx="4461227" cy="3916581"/>
          </a:xfrm>
          <a:prstGeom prst="rect">
            <a:avLst/>
          </a:prstGeom>
        </p:spPr>
      </p:pic>
      <p:pic>
        <p:nvPicPr>
          <p:cNvPr id="5" name="Immagine 4" descr="Ranking.PNG"/>
          <p:cNvPicPr>
            <a:picLocks noChangeAspect="1"/>
          </p:cNvPicPr>
          <p:nvPr/>
        </p:nvPicPr>
        <p:blipFill>
          <a:blip r:embed="rId3" cstate="print"/>
          <a:stretch>
            <a:fillRect/>
          </a:stretch>
        </p:blipFill>
        <p:spPr>
          <a:xfrm>
            <a:off x="494847" y="2593548"/>
            <a:ext cx="3283555" cy="3342794"/>
          </a:xfrm>
          <a:prstGeom prst="rect">
            <a:avLst/>
          </a:prstGeom>
        </p:spPr>
      </p:pic>
    </p:spTree>
    <p:extLst>
      <p:ext uri="{BB962C8B-B14F-4D97-AF65-F5344CB8AC3E}">
        <p14:creationId xmlns:p14="http://schemas.microsoft.com/office/powerpoint/2010/main" val="32825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15158" t="4035" r="17795" b="6930"/>
          <a:stretch/>
        </p:blipFill>
        <p:spPr>
          <a:xfrm>
            <a:off x="1968663" y="1360800"/>
            <a:ext cx="5206675" cy="4888382"/>
          </a:xfrm>
          <a:prstGeom prst="rect">
            <a:avLst/>
          </a:prstGeom>
        </p:spPr>
      </p:pic>
    </p:spTree>
    <p:extLst>
      <p:ext uri="{BB962C8B-B14F-4D97-AF65-F5344CB8AC3E}">
        <p14:creationId xmlns:p14="http://schemas.microsoft.com/office/powerpoint/2010/main" val="34486236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print">
            <a:extLst>
              <a:ext uri="{28A0092B-C50C-407E-A947-70E740481C1C}">
                <a14:useLocalDpi xmlns:a14="http://schemas.microsoft.com/office/drawing/2010/main" val="0"/>
              </a:ext>
            </a:extLst>
          </a:blip>
          <a:srcRect l="15158" t="4035" r="17795" b="6930"/>
          <a:stretch/>
        </p:blipFill>
        <p:spPr>
          <a:xfrm>
            <a:off x="1968663" y="1360800"/>
            <a:ext cx="5206675" cy="4888382"/>
          </a:xfrm>
          <a:prstGeom prst="rect">
            <a:avLst/>
          </a:prstGeom>
        </p:spPr>
      </p:pic>
    </p:spTree>
    <p:extLst>
      <p:ext uri="{BB962C8B-B14F-4D97-AF65-F5344CB8AC3E}">
        <p14:creationId xmlns:p14="http://schemas.microsoft.com/office/powerpoint/2010/main" val="32299198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15183" t="4033" r="17779" b="6919"/>
          <a:stretch/>
        </p:blipFill>
        <p:spPr>
          <a:xfrm>
            <a:off x="1969201" y="1360801"/>
            <a:ext cx="5205975" cy="4889095"/>
          </a:xfrm>
          <a:prstGeom prst="rect">
            <a:avLst/>
          </a:prstGeom>
        </p:spPr>
      </p:pic>
    </p:spTree>
    <p:extLst>
      <p:ext uri="{BB962C8B-B14F-4D97-AF65-F5344CB8AC3E}">
        <p14:creationId xmlns:p14="http://schemas.microsoft.com/office/powerpoint/2010/main" val="3587458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525991"/>
            <a:ext cx="9144000" cy="400110"/>
          </a:xfrm>
          <a:prstGeom prst="rect">
            <a:avLst/>
          </a:prstGeom>
          <a:noFill/>
        </p:spPr>
        <p:txBody>
          <a:bodyPr wrap="square" rtlCol="0">
            <a:spAutoFit/>
          </a:bodyPr>
          <a:lstStyle/>
          <a:p>
            <a:pPr algn="ctr"/>
            <a:r>
              <a:rPr lang="en-US" sz="2000" dirty="0" smtClean="0">
                <a:solidFill>
                  <a:srgbClr val="0070C0"/>
                </a:solidFill>
                <a:latin typeface="Arial Black" pitchFamily="34" charset="0"/>
              </a:rPr>
              <a:t>TASK B5.1 Noise maps calculation</a:t>
            </a:r>
            <a:endParaRPr lang="it-IT" sz="2000" dirty="0">
              <a:solidFill>
                <a:srgbClr val="0070C0"/>
              </a:solidFill>
              <a:latin typeface="Arial Black" pitchFamily="34" charset="0"/>
            </a:endParaRPr>
          </a:p>
        </p:txBody>
      </p:sp>
      <p:sp>
        <p:nvSpPr>
          <p:cNvPr id="3" name="CasellaDiTesto 2"/>
          <p:cNvSpPr txBox="1"/>
          <p:nvPr/>
        </p:nvSpPr>
        <p:spPr>
          <a:xfrm>
            <a:off x="725423" y="2108981"/>
            <a:ext cx="7573845" cy="369332"/>
          </a:xfrm>
          <a:prstGeom prst="rect">
            <a:avLst/>
          </a:prstGeom>
          <a:noFill/>
        </p:spPr>
        <p:txBody>
          <a:bodyPr wrap="square" rtlCol="0">
            <a:spAutoFit/>
          </a:bodyPr>
          <a:lstStyle/>
          <a:p>
            <a:pPr algn="ctr"/>
            <a:r>
              <a:rPr lang="it-IT" b="1" dirty="0" smtClean="0">
                <a:solidFill>
                  <a:schemeClr val="tx1">
                    <a:lumMod val="65000"/>
                    <a:lumOff val="35000"/>
                  </a:schemeClr>
                </a:solidFill>
                <a:latin typeface="Arial" pitchFamily="34" charset="0"/>
                <a:cs typeface="Arial" pitchFamily="34" charset="0"/>
              </a:rPr>
              <a:t>EVALUATION OF INFLUENCE OF TRAFFIC FLOW CONDITIONS</a:t>
            </a:r>
          </a:p>
        </p:txBody>
      </p:sp>
      <p:sp>
        <p:nvSpPr>
          <p:cNvPr id="5" name="CasellaDiTesto 4"/>
          <p:cNvSpPr txBox="1"/>
          <p:nvPr/>
        </p:nvSpPr>
        <p:spPr>
          <a:xfrm>
            <a:off x="725423" y="2791888"/>
            <a:ext cx="7573845" cy="2308324"/>
          </a:xfrm>
          <a:prstGeom prst="rect">
            <a:avLst/>
          </a:prstGeom>
          <a:noFill/>
        </p:spPr>
        <p:txBody>
          <a:bodyPr wrap="square" rtlCol="0">
            <a:spAutoFit/>
          </a:bodyPr>
          <a:lstStyle>
            <a:defPPr>
              <a:defRPr lang="it-IT"/>
            </a:defPPr>
            <a:lvl1pPr>
              <a:defRPr>
                <a:solidFill>
                  <a:schemeClr val="tx1">
                    <a:lumMod val="65000"/>
                    <a:lumOff val="35000"/>
                  </a:schemeClr>
                </a:solidFill>
                <a:latin typeface="Arial" pitchFamily="34" charset="0"/>
                <a:cs typeface="Arial" pitchFamily="34" charset="0"/>
              </a:defRPr>
            </a:lvl1pPr>
          </a:lstStyle>
          <a:p>
            <a:r>
              <a:rPr lang="it-IT" dirty="0" err="1" smtClean="0"/>
              <a:t>Simulation</a:t>
            </a:r>
            <a:r>
              <a:rPr lang="it-IT" dirty="0" smtClean="0"/>
              <a:t> of </a:t>
            </a:r>
            <a:r>
              <a:rPr lang="it-IT" dirty="0" err="1" smtClean="0"/>
              <a:t>congested</a:t>
            </a:r>
            <a:r>
              <a:rPr lang="it-IT" dirty="0" smtClean="0"/>
              <a:t> </a:t>
            </a:r>
            <a:r>
              <a:rPr lang="it-IT" dirty="0" err="1" smtClean="0"/>
              <a:t>traffic</a:t>
            </a:r>
            <a:r>
              <a:rPr lang="it-IT" dirty="0" smtClean="0"/>
              <a:t> scenario:</a:t>
            </a:r>
          </a:p>
          <a:p>
            <a:endParaRPr lang="it-IT" dirty="0" smtClean="0"/>
          </a:p>
          <a:p>
            <a:pPr marL="285750" indent="-285750">
              <a:buFont typeface="Wingdings" panose="05000000000000000000" pitchFamily="2" charset="2"/>
              <a:buChar char="à"/>
            </a:pPr>
            <a:r>
              <a:rPr lang="en-US" dirty="0"/>
              <a:t>R</a:t>
            </a:r>
            <a:r>
              <a:rPr lang="en-US" dirty="0" smtClean="0"/>
              <a:t>oad </a:t>
            </a:r>
            <a:r>
              <a:rPr lang="en-US" dirty="0"/>
              <a:t>segments characterized by </a:t>
            </a:r>
            <a:r>
              <a:rPr lang="en-US" i="1" dirty="0"/>
              <a:t>traffic flow/capacity ratio </a:t>
            </a:r>
            <a:r>
              <a:rPr lang="en-US" dirty="0" smtClean="0"/>
              <a:t>&gt; 1.0</a:t>
            </a:r>
          </a:p>
          <a:p>
            <a:pPr marL="285750" indent="-285750">
              <a:buFont typeface="Wingdings" panose="05000000000000000000" pitchFamily="2" charset="2"/>
              <a:buChar char="à"/>
            </a:pPr>
            <a:endParaRPr lang="en-US" dirty="0" smtClean="0"/>
          </a:p>
          <a:p>
            <a:pPr marL="285750" indent="-285750">
              <a:buFont typeface="Wingdings" panose="05000000000000000000" pitchFamily="2" charset="2"/>
              <a:buChar char="à"/>
            </a:pPr>
            <a:r>
              <a:rPr lang="en-US" dirty="0" smtClean="0"/>
              <a:t>Traffic flow condition = “interrupted”</a:t>
            </a:r>
          </a:p>
          <a:p>
            <a:pPr marL="285750" indent="-285750">
              <a:buFont typeface="Wingdings" panose="05000000000000000000" pitchFamily="2" charset="2"/>
              <a:buChar char="à"/>
            </a:pPr>
            <a:endParaRPr lang="en-US" dirty="0"/>
          </a:p>
          <a:p>
            <a:pPr marL="285750" indent="-285750">
              <a:buFont typeface="Wingdings" panose="05000000000000000000" pitchFamily="2" charset="2"/>
              <a:buChar char="à"/>
            </a:pPr>
            <a:r>
              <a:rPr lang="en-US" dirty="0" smtClean="0"/>
              <a:t>Road traffic speed = 30 km/h</a:t>
            </a:r>
          </a:p>
          <a:p>
            <a:pPr marL="285750" indent="-285750">
              <a:buFont typeface="Wingdings" panose="05000000000000000000" pitchFamily="2" charset="2"/>
              <a:buChar char="à"/>
            </a:pPr>
            <a:endParaRPr lang="it-IT" dirty="0"/>
          </a:p>
        </p:txBody>
      </p:sp>
    </p:spTree>
    <p:extLst>
      <p:ext uri="{BB962C8B-B14F-4D97-AF65-F5344CB8AC3E}">
        <p14:creationId xmlns:p14="http://schemas.microsoft.com/office/powerpoint/2010/main" val="34620696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266825" y="357187"/>
            <a:ext cx="6610350" cy="6143625"/>
          </a:xfrm>
          <a:prstGeom prst="rect">
            <a:avLst/>
          </a:prstGeom>
        </p:spPr>
      </p:pic>
    </p:spTree>
    <p:extLst>
      <p:ext uri="{BB962C8B-B14F-4D97-AF65-F5344CB8AC3E}">
        <p14:creationId xmlns:p14="http://schemas.microsoft.com/office/powerpoint/2010/main" val="2007335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47637" y="1419225"/>
            <a:ext cx="8848725" cy="4019550"/>
          </a:xfrm>
          <a:prstGeom prst="rect">
            <a:avLst/>
          </a:prstGeom>
        </p:spPr>
      </p:pic>
    </p:spTree>
    <p:extLst>
      <p:ext uri="{BB962C8B-B14F-4D97-AF65-F5344CB8AC3E}">
        <p14:creationId xmlns:p14="http://schemas.microsoft.com/office/powerpoint/2010/main" val="3970812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114425" y="223837"/>
            <a:ext cx="6915150" cy="6410325"/>
          </a:xfrm>
          <a:prstGeom prst="rect">
            <a:avLst/>
          </a:prstGeom>
        </p:spPr>
      </p:pic>
    </p:spTree>
    <p:extLst>
      <p:ext uri="{BB962C8B-B14F-4D97-AF65-F5344CB8AC3E}">
        <p14:creationId xmlns:p14="http://schemas.microsoft.com/office/powerpoint/2010/main" val="844289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12255" t="3129" r="16085" b="5392"/>
          <a:stretch/>
        </p:blipFill>
        <p:spPr>
          <a:xfrm>
            <a:off x="2308171" y="2206752"/>
            <a:ext cx="4527659" cy="4086723"/>
          </a:xfrm>
          <a:prstGeom prst="rect">
            <a:avLst/>
          </a:prstGeom>
        </p:spPr>
      </p:pic>
      <p:sp>
        <p:nvSpPr>
          <p:cNvPr id="5" name="CasellaDiTesto 4"/>
          <p:cNvSpPr txBox="1"/>
          <p:nvPr/>
        </p:nvSpPr>
        <p:spPr>
          <a:xfrm>
            <a:off x="408431" y="1572533"/>
            <a:ext cx="8301084" cy="646331"/>
          </a:xfrm>
          <a:prstGeom prst="rect">
            <a:avLst/>
          </a:prstGeom>
          <a:noFill/>
        </p:spPr>
        <p:txBody>
          <a:bodyPr wrap="square" rtlCol="0">
            <a:spAutoFit/>
          </a:bodyPr>
          <a:lstStyle/>
          <a:p>
            <a:pPr algn="ctr"/>
            <a:r>
              <a:rPr lang="it-IT" b="1" dirty="0" smtClean="0">
                <a:solidFill>
                  <a:schemeClr val="tx1">
                    <a:lumMod val="65000"/>
                    <a:lumOff val="35000"/>
                  </a:schemeClr>
                </a:solidFill>
                <a:latin typeface="Arial" pitchFamily="34" charset="0"/>
                <a:cs typeface="Arial" pitchFamily="34" charset="0"/>
              </a:rPr>
              <a:t>MAP OF NOISE LEVELS DIFFERENCES BETWEEN INTERRUPTED TRAFFIC AND CONTINUOUS TRAFFIC SCENARIOS</a:t>
            </a:r>
          </a:p>
        </p:txBody>
      </p:sp>
    </p:spTree>
    <p:extLst>
      <p:ext uri="{BB962C8B-B14F-4D97-AF65-F5344CB8AC3E}">
        <p14:creationId xmlns:p14="http://schemas.microsoft.com/office/powerpoint/2010/main" val="15797229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525991"/>
            <a:ext cx="9144000" cy="400110"/>
          </a:xfrm>
          <a:prstGeom prst="rect">
            <a:avLst/>
          </a:prstGeom>
          <a:noFill/>
        </p:spPr>
        <p:txBody>
          <a:bodyPr wrap="square" rtlCol="0">
            <a:spAutoFit/>
          </a:bodyPr>
          <a:lstStyle/>
          <a:p>
            <a:pPr algn="ctr"/>
            <a:r>
              <a:rPr lang="en-US" sz="2000" dirty="0" smtClean="0">
                <a:solidFill>
                  <a:srgbClr val="0070C0"/>
                </a:solidFill>
                <a:latin typeface="Arial Black" pitchFamily="34" charset="0"/>
              </a:rPr>
              <a:t>Final remarks</a:t>
            </a:r>
            <a:endParaRPr lang="it-IT" sz="2000" dirty="0">
              <a:solidFill>
                <a:srgbClr val="0070C0"/>
              </a:solidFill>
              <a:latin typeface="Arial Black" pitchFamily="34" charset="0"/>
            </a:endParaRPr>
          </a:p>
        </p:txBody>
      </p:sp>
      <p:sp>
        <p:nvSpPr>
          <p:cNvPr id="3" name="CasellaDiTesto 2"/>
          <p:cNvSpPr txBox="1"/>
          <p:nvPr/>
        </p:nvSpPr>
        <p:spPr>
          <a:xfrm>
            <a:off x="725424" y="2206517"/>
            <a:ext cx="7785530" cy="1200329"/>
          </a:xfrm>
          <a:prstGeom prst="rect">
            <a:avLst/>
          </a:prstGeom>
          <a:noFill/>
        </p:spPr>
        <p:txBody>
          <a:bodyPr wrap="square" rtlCol="0">
            <a:spAutoFit/>
          </a:bodyPr>
          <a:lstStyle/>
          <a:p>
            <a:r>
              <a:rPr lang="en-US" dirty="0">
                <a:solidFill>
                  <a:schemeClr val="tx1">
                    <a:lumMod val="65000"/>
                    <a:lumOff val="35000"/>
                  </a:schemeClr>
                </a:solidFill>
                <a:latin typeface="Arial" pitchFamily="34" charset="0"/>
                <a:cs typeface="Arial" pitchFamily="34" charset="0"/>
              </a:rPr>
              <a:t>The results and the analysis done in this project action will support the decision making process regarding the updating procedure for real time map and will help to define corrective actions in order to improve the pilot area digital model accuracy</a:t>
            </a:r>
            <a:r>
              <a:rPr lang="it-IT" dirty="0">
                <a:solidFill>
                  <a:schemeClr val="tx1">
                    <a:lumMod val="65000"/>
                    <a:lumOff val="35000"/>
                  </a:schemeClr>
                </a:solidFill>
                <a:latin typeface="Arial" pitchFamily="34" charset="0"/>
                <a:cs typeface="Arial" pitchFamily="34" charset="0"/>
              </a:rPr>
              <a:t>.</a:t>
            </a:r>
          </a:p>
        </p:txBody>
      </p:sp>
    </p:spTree>
    <p:extLst>
      <p:ext uri="{BB962C8B-B14F-4D97-AF65-F5344CB8AC3E}">
        <p14:creationId xmlns:p14="http://schemas.microsoft.com/office/powerpoint/2010/main" val="37264245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705394" y="2682240"/>
            <a:ext cx="7768046" cy="584775"/>
          </a:xfrm>
          <a:prstGeom prst="rect">
            <a:avLst/>
          </a:prstGeom>
        </p:spPr>
        <p:txBody>
          <a:bodyPr wrap="square">
            <a:spAutoFit/>
          </a:bodyPr>
          <a:lstStyle/>
          <a:p>
            <a:r>
              <a:rPr lang="it-IT" sz="3200" dirty="0" smtClean="0">
                <a:solidFill>
                  <a:srgbClr val="FF0000"/>
                </a:solidFill>
              </a:rPr>
              <a:t>THANKS FOR THE ATTENTION</a:t>
            </a:r>
            <a:endParaRPr lang="it-IT" sz="3200" dirty="0">
              <a:solidFill>
                <a:srgbClr val="FF0000"/>
              </a:solidFill>
            </a:endParaRPr>
          </a:p>
        </p:txBody>
      </p:sp>
    </p:spTree>
    <p:extLst>
      <p:ext uri="{BB962C8B-B14F-4D97-AF65-F5344CB8AC3E}">
        <p14:creationId xmlns:p14="http://schemas.microsoft.com/office/powerpoint/2010/main" val="2683912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154205" y="2195953"/>
            <a:ext cx="8835591" cy="4032000"/>
            <a:chOff x="111967" y="1998241"/>
            <a:chExt cx="8835591" cy="4032000"/>
          </a:xfrm>
        </p:grpSpPr>
        <p:pic>
          <p:nvPicPr>
            <p:cNvPr id="3" name="Picture 2" descr="Lden_SNM"/>
            <p:cNvPicPr>
              <a:picLocks noChangeAspect="1" noChangeArrowheads="1"/>
            </p:cNvPicPr>
            <p:nvPr/>
          </p:nvPicPr>
          <p:blipFill>
            <a:blip r:embed="rId2" cstate="print"/>
            <a:srcRect l="6192" t="9631" r="5382" b="33139"/>
            <a:stretch>
              <a:fillRect/>
            </a:stretch>
          </p:blipFill>
          <p:spPr bwMode="auto">
            <a:xfrm>
              <a:off x="111967" y="1998241"/>
              <a:ext cx="4403549" cy="4032000"/>
            </a:xfrm>
            <a:prstGeom prst="rect">
              <a:avLst/>
            </a:prstGeom>
            <a:noFill/>
            <a:ln w="9525">
              <a:noFill/>
              <a:miter lim="800000"/>
              <a:headEnd/>
              <a:tailEnd/>
            </a:ln>
          </p:spPr>
        </p:pic>
        <p:pic>
          <p:nvPicPr>
            <p:cNvPr id="4" name="Picture 3" descr="Lnight_SNM"/>
            <p:cNvPicPr>
              <a:picLocks noChangeAspect="1" noChangeArrowheads="1"/>
            </p:cNvPicPr>
            <p:nvPr/>
          </p:nvPicPr>
          <p:blipFill>
            <a:blip r:embed="rId3" cstate="print"/>
            <a:srcRect l="6192" t="9631" r="5382" b="33139"/>
            <a:stretch>
              <a:fillRect/>
            </a:stretch>
          </p:blipFill>
          <p:spPr bwMode="auto">
            <a:xfrm>
              <a:off x="4544009" y="1998241"/>
              <a:ext cx="4403549" cy="4032000"/>
            </a:xfrm>
            <a:prstGeom prst="rect">
              <a:avLst/>
            </a:prstGeom>
            <a:noFill/>
            <a:ln w="9525">
              <a:noFill/>
              <a:miter lim="800000"/>
              <a:headEnd/>
              <a:tailEnd/>
            </a:ln>
          </p:spPr>
        </p:pic>
      </p:grpSp>
      <p:sp>
        <p:nvSpPr>
          <p:cNvPr id="5" name="CasellaDiTesto 4"/>
          <p:cNvSpPr txBox="1"/>
          <p:nvPr/>
        </p:nvSpPr>
        <p:spPr>
          <a:xfrm>
            <a:off x="0" y="1465710"/>
            <a:ext cx="9144000" cy="707886"/>
          </a:xfrm>
          <a:prstGeom prst="rect">
            <a:avLst/>
          </a:prstGeom>
          <a:noFill/>
        </p:spPr>
        <p:txBody>
          <a:bodyPr wrap="square" rtlCol="0">
            <a:spAutoFit/>
          </a:bodyPr>
          <a:lstStyle/>
          <a:p>
            <a:pPr algn="ctr"/>
            <a:r>
              <a:rPr lang="en-US" sz="2000" dirty="0" smtClean="0">
                <a:solidFill>
                  <a:srgbClr val="0070C0"/>
                </a:solidFill>
                <a:latin typeface="Arial Black" pitchFamily="34" charset="0"/>
              </a:rPr>
              <a:t>PILOT AREA LOCATION FOR URBAN CONTEXT (MILAN)</a:t>
            </a:r>
          </a:p>
          <a:p>
            <a:pPr algn="ctr"/>
            <a:r>
              <a:rPr lang="en-US" sz="2000" dirty="0" smtClean="0">
                <a:solidFill>
                  <a:srgbClr val="0070C0"/>
                </a:solidFill>
                <a:latin typeface="Arial Black" pitchFamily="34" charset="0"/>
              </a:rPr>
              <a:t>- District 9 -</a:t>
            </a:r>
            <a:endParaRPr lang="it-IT" sz="2000" dirty="0" smtClean="0">
              <a:solidFill>
                <a:srgbClr val="0070C0"/>
              </a:solidFill>
              <a:latin typeface="Arial Black" pitchFamily="34" charset="0"/>
            </a:endParaRPr>
          </a:p>
        </p:txBody>
      </p:sp>
    </p:spTree>
    <p:extLst>
      <p:ext uri="{BB962C8B-B14F-4D97-AF65-F5344CB8AC3E}">
        <p14:creationId xmlns:p14="http://schemas.microsoft.com/office/powerpoint/2010/main" val="2701050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uperamenti_edifici"/>
          <p:cNvPicPr>
            <a:picLocks noChangeAspect="1" noChangeArrowheads="1"/>
          </p:cNvPicPr>
          <p:nvPr/>
        </p:nvPicPr>
        <p:blipFill>
          <a:blip r:embed="rId2" cstate="print"/>
          <a:srcRect l="6192" t="9631" r="5382" b="33139"/>
          <a:stretch>
            <a:fillRect/>
          </a:stretch>
        </p:blipFill>
        <p:spPr bwMode="auto">
          <a:xfrm>
            <a:off x="2316675" y="2137718"/>
            <a:ext cx="4510650" cy="4122335"/>
          </a:xfrm>
          <a:prstGeom prst="rect">
            <a:avLst/>
          </a:prstGeom>
          <a:noFill/>
          <a:ln w="9525">
            <a:noFill/>
            <a:miter lim="800000"/>
            <a:headEnd/>
            <a:tailEnd/>
          </a:ln>
        </p:spPr>
      </p:pic>
      <p:sp>
        <p:nvSpPr>
          <p:cNvPr id="3" name="CasellaDiTesto 2"/>
          <p:cNvSpPr txBox="1"/>
          <p:nvPr/>
        </p:nvSpPr>
        <p:spPr>
          <a:xfrm>
            <a:off x="0" y="1465710"/>
            <a:ext cx="9144000" cy="707886"/>
          </a:xfrm>
          <a:prstGeom prst="rect">
            <a:avLst/>
          </a:prstGeom>
          <a:noFill/>
        </p:spPr>
        <p:txBody>
          <a:bodyPr wrap="square" rtlCol="0">
            <a:spAutoFit/>
          </a:bodyPr>
          <a:lstStyle/>
          <a:p>
            <a:pPr algn="ctr"/>
            <a:r>
              <a:rPr lang="en-US" sz="2000" dirty="0" smtClean="0">
                <a:solidFill>
                  <a:srgbClr val="0070C0"/>
                </a:solidFill>
                <a:latin typeface="Arial Black" pitchFamily="34" charset="0"/>
              </a:rPr>
              <a:t>PILOT AREA LOCATION FOR URBAN CONTEXT (MILAN)</a:t>
            </a:r>
          </a:p>
          <a:p>
            <a:pPr algn="ctr"/>
            <a:r>
              <a:rPr lang="en-US" sz="2000" dirty="0" smtClean="0">
                <a:solidFill>
                  <a:srgbClr val="0070C0"/>
                </a:solidFill>
                <a:latin typeface="Arial Black" pitchFamily="34" charset="0"/>
              </a:rPr>
              <a:t>- District 9 -</a:t>
            </a:r>
            <a:endParaRPr lang="it-IT" sz="2000" dirty="0" smtClean="0">
              <a:solidFill>
                <a:srgbClr val="0070C0"/>
              </a:solidFill>
              <a:latin typeface="Arial Black" pitchFamily="34" charset="0"/>
            </a:endParaRPr>
          </a:p>
        </p:txBody>
      </p:sp>
    </p:spTree>
    <p:extLst>
      <p:ext uri="{BB962C8B-B14F-4D97-AF65-F5344CB8AC3E}">
        <p14:creationId xmlns:p14="http://schemas.microsoft.com/office/powerpoint/2010/main" val="933787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543409"/>
            <a:ext cx="9144000" cy="400110"/>
          </a:xfrm>
          <a:prstGeom prst="rect">
            <a:avLst/>
          </a:prstGeom>
          <a:noFill/>
        </p:spPr>
        <p:txBody>
          <a:bodyPr wrap="square" rtlCol="0">
            <a:spAutoFit/>
          </a:bodyPr>
          <a:lstStyle/>
          <a:p>
            <a:pPr algn="ctr"/>
            <a:r>
              <a:rPr lang="en-US" sz="2000" dirty="0" smtClean="0">
                <a:solidFill>
                  <a:srgbClr val="0070C0"/>
                </a:solidFill>
                <a:latin typeface="Arial Black" pitchFamily="34" charset="0"/>
              </a:rPr>
              <a:t>INTRODUCTION – Action B5</a:t>
            </a:r>
            <a:endParaRPr lang="it-IT" sz="2000" dirty="0" smtClean="0">
              <a:solidFill>
                <a:srgbClr val="0070C0"/>
              </a:solidFill>
              <a:latin typeface="Arial Black" pitchFamily="34" charset="0"/>
            </a:endParaRPr>
          </a:p>
        </p:txBody>
      </p:sp>
      <p:sp>
        <p:nvSpPr>
          <p:cNvPr id="3" name="CasellaDiTesto 2"/>
          <p:cNvSpPr txBox="1"/>
          <p:nvPr/>
        </p:nvSpPr>
        <p:spPr>
          <a:xfrm>
            <a:off x="725424" y="2206517"/>
            <a:ext cx="7693152" cy="2862322"/>
          </a:xfrm>
          <a:prstGeom prst="rect">
            <a:avLst/>
          </a:prstGeom>
          <a:noFill/>
        </p:spPr>
        <p:txBody>
          <a:bodyPr wrap="square" rtlCol="0">
            <a:spAutoFit/>
          </a:bodyPr>
          <a:lstStyle/>
          <a:p>
            <a:r>
              <a:rPr lang="it-IT" dirty="0" smtClean="0">
                <a:solidFill>
                  <a:schemeClr val="tx1">
                    <a:lumMod val="65000"/>
                    <a:lumOff val="35000"/>
                  </a:schemeClr>
                </a:solidFill>
                <a:latin typeface="Arial" pitchFamily="34" charset="0"/>
                <a:cs typeface="Arial" pitchFamily="34" charset="0"/>
              </a:rPr>
              <a:t>Action B5 </a:t>
            </a:r>
            <a:r>
              <a:rPr lang="it-IT" dirty="0" err="1" smtClean="0">
                <a:solidFill>
                  <a:schemeClr val="tx1">
                    <a:lumMod val="65000"/>
                    <a:lumOff val="35000"/>
                  </a:schemeClr>
                </a:solidFill>
                <a:latin typeface="Arial" pitchFamily="34" charset="0"/>
                <a:cs typeface="Arial" pitchFamily="34" charset="0"/>
              </a:rPr>
              <a:t>concern</a:t>
            </a:r>
            <a:r>
              <a:rPr lang="it-IT" dirty="0" smtClean="0">
                <a:solidFill>
                  <a:schemeClr val="tx1">
                    <a:lumMod val="65000"/>
                    <a:lumOff val="35000"/>
                  </a:schemeClr>
                </a:solidFill>
                <a:latin typeface="Arial" pitchFamily="34" charset="0"/>
                <a:cs typeface="Arial" pitchFamily="34" charset="0"/>
              </a:rPr>
              <a:t> the </a:t>
            </a:r>
            <a:r>
              <a:rPr lang="it-IT" dirty="0" err="1" smtClean="0">
                <a:solidFill>
                  <a:schemeClr val="tx1">
                    <a:lumMod val="65000"/>
                    <a:lumOff val="35000"/>
                  </a:schemeClr>
                </a:solidFill>
                <a:latin typeface="Arial" pitchFamily="34" charset="0"/>
                <a:cs typeface="Arial" pitchFamily="34" charset="0"/>
              </a:rPr>
              <a:t>implementation</a:t>
            </a:r>
            <a:r>
              <a:rPr lang="it-IT" dirty="0" smtClean="0">
                <a:solidFill>
                  <a:schemeClr val="tx1">
                    <a:lumMod val="65000"/>
                    <a:lumOff val="35000"/>
                  </a:schemeClr>
                </a:solidFill>
                <a:latin typeface="Arial" pitchFamily="34" charset="0"/>
                <a:cs typeface="Arial" pitchFamily="34" charset="0"/>
              </a:rPr>
              <a:t> of the DYNAMAP </a:t>
            </a:r>
            <a:r>
              <a:rPr lang="it-IT" dirty="0" err="1" smtClean="0">
                <a:solidFill>
                  <a:schemeClr val="tx1">
                    <a:lumMod val="65000"/>
                    <a:lumOff val="35000"/>
                  </a:schemeClr>
                </a:solidFill>
                <a:latin typeface="Arial" pitchFamily="34" charset="0"/>
                <a:cs typeface="Arial" pitchFamily="34" charset="0"/>
              </a:rPr>
              <a:t>system</a:t>
            </a:r>
            <a:r>
              <a:rPr lang="it-IT" dirty="0" smtClean="0">
                <a:solidFill>
                  <a:schemeClr val="tx1">
                    <a:lumMod val="65000"/>
                    <a:lumOff val="35000"/>
                  </a:schemeClr>
                </a:solidFill>
                <a:latin typeface="Arial" pitchFamily="34" charset="0"/>
                <a:cs typeface="Arial" pitchFamily="34" charset="0"/>
              </a:rPr>
              <a:t> in the </a:t>
            </a:r>
            <a:r>
              <a:rPr lang="it-IT" dirty="0" err="1" smtClean="0">
                <a:solidFill>
                  <a:schemeClr val="tx1">
                    <a:lumMod val="65000"/>
                    <a:lumOff val="35000"/>
                  </a:schemeClr>
                </a:solidFill>
                <a:latin typeface="Arial" pitchFamily="34" charset="0"/>
                <a:cs typeface="Arial" pitchFamily="34" charset="0"/>
              </a:rPr>
              <a:t>Pilot</a:t>
            </a:r>
            <a:r>
              <a:rPr lang="it-IT" dirty="0" smtClean="0">
                <a:solidFill>
                  <a:schemeClr val="tx1">
                    <a:lumMod val="65000"/>
                    <a:lumOff val="35000"/>
                  </a:schemeClr>
                </a:solidFill>
                <a:latin typeface="Arial" pitchFamily="34" charset="0"/>
                <a:cs typeface="Arial" pitchFamily="34" charset="0"/>
              </a:rPr>
              <a:t> Area 1 and </a:t>
            </a:r>
            <a:r>
              <a:rPr lang="it-IT" dirty="0" err="1" smtClean="0">
                <a:solidFill>
                  <a:schemeClr val="tx1">
                    <a:lumMod val="65000"/>
                    <a:lumOff val="35000"/>
                  </a:schemeClr>
                </a:solidFill>
                <a:latin typeface="Arial" pitchFamily="34" charset="0"/>
                <a:cs typeface="Arial" pitchFamily="34" charset="0"/>
              </a:rPr>
              <a:t>required</a:t>
            </a:r>
            <a:r>
              <a:rPr lang="it-IT" dirty="0" smtClean="0">
                <a:solidFill>
                  <a:schemeClr val="tx1">
                    <a:lumMod val="65000"/>
                    <a:lumOff val="35000"/>
                  </a:schemeClr>
                </a:solidFill>
                <a:latin typeface="Arial" pitchFamily="34" charset="0"/>
                <a:cs typeface="Arial" pitchFamily="34" charset="0"/>
              </a:rPr>
              <a:t> the </a:t>
            </a:r>
            <a:r>
              <a:rPr lang="it-IT" dirty="0" err="1" smtClean="0">
                <a:solidFill>
                  <a:schemeClr val="tx1">
                    <a:lumMod val="65000"/>
                    <a:lumOff val="35000"/>
                  </a:schemeClr>
                </a:solidFill>
                <a:latin typeface="Arial" pitchFamily="34" charset="0"/>
                <a:cs typeface="Arial" pitchFamily="34" charset="0"/>
              </a:rPr>
              <a:t>following</a:t>
            </a:r>
            <a:r>
              <a:rPr lang="it-IT" dirty="0" smtClean="0">
                <a:solidFill>
                  <a:schemeClr val="tx1">
                    <a:lumMod val="65000"/>
                    <a:lumOff val="35000"/>
                  </a:schemeClr>
                </a:solidFill>
                <a:latin typeface="Arial" pitchFamily="34" charset="0"/>
                <a:cs typeface="Arial" pitchFamily="34" charset="0"/>
              </a:rPr>
              <a:t> task:</a:t>
            </a:r>
          </a:p>
          <a:p>
            <a:endParaRPr lang="it-IT" dirty="0">
              <a:solidFill>
                <a:schemeClr val="tx1">
                  <a:lumMod val="65000"/>
                  <a:lumOff val="35000"/>
                </a:schemeClr>
              </a:solidFill>
              <a:latin typeface="Arial" pitchFamily="34" charset="0"/>
              <a:cs typeface="Arial" pitchFamily="34" charset="0"/>
            </a:endParaRPr>
          </a:p>
          <a:p>
            <a:r>
              <a:rPr lang="it-IT" dirty="0" smtClean="0">
                <a:solidFill>
                  <a:schemeClr val="tx1">
                    <a:lumMod val="65000"/>
                    <a:lumOff val="35000"/>
                  </a:schemeClr>
                </a:solidFill>
                <a:latin typeface="Arial" pitchFamily="34" charset="0"/>
                <a:cs typeface="Arial" pitchFamily="34" charset="0"/>
              </a:rPr>
              <a:t>B5.1 – </a:t>
            </a:r>
            <a:r>
              <a:rPr lang="it-IT" dirty="0" err="1" smtClean="0">
                <a:solidFill>
                  <a:schemeClr val="tx1">
                    <a:lumMod val="65000"/>
                    <a:lumOff val="35000"/>
                  </a:schemeClr>
                </a:solidFill>
                <a:latin typeface="Arial" pitchFamily="34" charset="0"/>
                <a:cs typeface="Arial" pitchFamily="34" charset="0"/>
              </a:rPr>
              <a:t>basic</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noise</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maps</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calculation</a:t>
            </a:r>
            <a:endParaRPr lang="it-IT" dirty="0" smtClean="0">
              <a:solidFill>
                <a:schemeClr val="tx1">
                  <a:lumMod val="65000"/>
                  <a:lumOff val="35000"/>
                </a:schemeClr>
              </a:solidFill>
              <a:latin typeface="Arial" pitchFamily="34" charset="0"/>
              <a:cs typeface="Arial" pitchFamily="34" charset="0"/>
            </a:endParaRPr>
          </a:p>
          <a:p>
            <a:endParaRPr lang="it-IT" dirty="0" smtClean="0">
              <a:solidFill>
                <a:schemeClr val="tx1">
                  <a:lumMod val="65000"/>
                  <a:lumOff val="35000"/>
                </a:schemeClr>
              </a:solidFill>
              <a:latin typeface="Arial" pitchFamily="34" charset="0"/>
              <a:cs typeface="Arial" pitchFamily="34" charset="0"/>
            </a:endParaRPr>
          </a:p>
          <a:p>
            <a:r>
              <a:rPr lang="it-IT" dirty="0" smtClean="0">
                <a:solidFill>
                  <a:schemeClr val="tx1">
                    <a:lumMod val="65000"/>
                    <a:lumOff val="35000"/>
                  </a:schemeClr>
                </a:solidFill>
                <a:latin typeface="Arial" pitchFamily="34" charset="0"/>
                <a:cs typeface="Arial" pitchFamily="34" charset="0"/>
              </a:rPr>
              <a:t>B5.2 – </a:t>
            </a:r>
            <a:r>
              <a:rPr lang="it-IT" dirty="0" err="1" smtClean="0">
                <a:solidFill>
                  <a:schemeClr val="tx1">
                    <a:lumMod val="65000"/>
                    <a:lumOff val="35000"/>
                  </a:schemeClr>
                </a:solidFill>
                <a:latin typeface="Arial" pitchFamily="34" charset="0"/>
                <a:cs typeface="Arial" pitchFamily="34" charset="0"/>
              </a:rPr>
              <a:t>system</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acquisition</a:t>
            </a:r>
            <a:r>
              <a:rPr lang="it-IT" dirty="0" smtClean="0">
                <a:solidFill>
                  <a:schemeClr val="tx1">
                    <a:lumMod val="65000"/>
                    <a:lumOff val="35000"/>
                  </a:schemeClr>
                </a:solidFill>
                <a:latin typeface="Arial" pitchFamily="34" charset="0"/>
                <a:cs typeface="Arial" pitchFamily="34" charset="0"/>
              </a:rPr>
              <a:t> and </a:t>
            </a:r>
            <a:r>
              <a:rPr lang="it-IT" dirty="0" err="1" smtClean="0">
                <a:solidFill>
                  <a:schemeClr val="tx1">
                    <a:lumMod val="65000"/>
                    <a:lumOff val="35000"/>
                  </a:schemeClr>
                </a:solidFill>
                <a:latin typeface="Arial" pitchFamily="34" charset="0"/>
                <a:cs typeface="Arial" pitchFamily="34" charset="0"/>
              </a:rPr>
              <a:t>installation</a:t>
            </a:r>
            <a:endParaRPr lang="it-IT" dirty="0" smtClean="0">
              <a:solidFill>
                <a:schemeClr val="tx1">
                  <a:lumMod val="65000"/>
                  <a:lumOff val="35000"/>
                </a:schemeClr>
              </a:solidFill>
              <a:latin typeface="Arial" pitchFamily="34" charset="0"/>
              <a:cs typeface="Arial" pitchFamily="34" charset="0"/>
            </a:endParaRPr>
          </a:p>
          <a:p>
            <a:endParaRPr lang="it-IT" dirty="0" smtClean="0">
              <a:solidFill>
                <a:schemeClr val="tx1">
                  <a:lumMod val="65000"/>
                  <a:lumOff val="35000"/>
                </a:schemeClr>
              </a:solidFill>
              <a:latin typeface="Arial" pitchFamily="34" charset="0"/>
              <a:cs typeface="Arial" pitchFamily="34" charset="0"/>
            </a:endParaRPr>
          </a:p>
          <a:p>
            <a:r>
              <a:rPr lang="it-IT" dirty="0" smtClean="0">
                <a:solidFill>
                  <a:schemeClr val="tx1">
                    <a:lumMod val="65000"/>
                    <a:lumOff val="35000"/>
                  </a:schemeClr>
                </a:solidFill>
                <a:latin typeface="Arial" pitchFamily="34" charset="0"/>
                <a:cs typeface="Arial" pitchFamily="34" charset="0"/>
              </a:rPr>
              <a:t>B5.3 – </a:t>
            </a:r>
            <a:r>
              <a:rPr lang="it-IT" dirty="0" err="1" smtClean="0">
                <a:solidFill>
                  <a:schemeClr val="tx1">
                    <a:lumMod val="65000"/>
                    <a:lumOff val="35000"/>
                  </a:schemeClr>
                </a:solidFill>
                <a:latin typeface="Arial" pitchFamily="34" charset="0"/>
                <a:cs typeface="Arial" pitchFamily="34" charset="0"/>
              </a:rPr>
              <a:t>system</a:t>
            </a:r>
            <a:r>
              <a:rPr lang="it-IT" dirty="0" smtClean="0">
                <a:solidFill>
                  <a:schemeClr val="tx1">
                    <a:lumMod val="65000"/>
                    <a:lumOff val="35000"/>
                  </a:schemeClr>
                </a:solidFill>
                <a:latin typeface="Arial" pitchFamily="34" charset="0"/>
                <a:cs typeface="Arial" pitchFamily="34" charset="0"/>
              </a:rPr>
              <a:t> start-up and </a:t>
            </a:r>
            <a:r>
              <a:rPr lang="it-IT" dirty="0" err="1" smtClean="0">
                <a:solidFill>
                  <a:schemeClr val="tx1">
                    <a:lumMod val="65000"/>
                    <a:lumOff val="35000"/>
                  </a:schemeClr>
                </a:solidFill>
                <a:latin typeface="Arial" pitchFamily="34" charset="0"/>
                <a:cs typeface="Arial" pitchFamily="34" charset="0"/>
              </a:rPr>
              <a:t>maintenance</a:t>
            </a:r>
            <a:endParaRPr lang="it-IT" dirty="0" smtClean="0">
              <a:solidFill>
                <a:schemeClr val="tx1">
                  <a:lumMod val="65000"/>
                  <a:lumOff val="35000"/>
                </a:schemeClr>
              </a:solidFill>
              <a:latin typeface="Arial" pitchFamily="34" charset="0"/>
              <a:cs typeface="Arial" pitchFamily="34" charset="0"/>
            </a:endParaRPr>
          </a:p>
          <a:p>
            <a:endParaRPr lang="it-IT" dirty="0" smtClean="0">
              <a:solidFill>
                <a:schemeClr val="tx1">
                  <a:lumMod val="65000"/>
                  <a:lumOff val="35000"/>
                </a:schemeClr>
              </a:solidFill>
              <a:latin typeface="Arial" pitchFamily="34" charset="0"/>
              <a:cs typeface="Arial" pitchFamily="34" charset="0"/>
            </a:endParaRPr>
          </a:p>
          <a:p>
            <a:r>
              <a:rPr lang="it-IT" dirty="0" smtClean="0">
                <a:solidFill>
                  <a:schemeClr val="tx1">
                    <a:lumMod val="65000"/>
                    <a:lumOff val="35000"/>
                  </a:schemeClr>
                </a:solidFill>
                <a:latin typeface="Arial" pitchFamily="34" charset="0"/>
                <a:cs typeface="Arial" pitchFamily="34" charset="0"/>
              </a:rPr>
              <a:t>B5.4 </a:t>
            </a:r>
            <a:r>
              <a:rPr lang="it-IT" dirty="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technical</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manual</a:t>
            </a:r>
            <a:r>
              <a:rPr lang="it-IT" dirty="0" smtClean="0">
                <a:solidFill>
                  <a:schemeClr val="tx1">
                    <a:lumMod val="65000"/>
                    <a:lumOff val="35000"/>
                  </a:schemeClr>
                </a:solidFill>
                <a:latin typeface="Arial" pitchFamily="34" charset="0"/>
                <a:cs typeface="Arial" pitchFamily="34" charset="0"/>
              </a:rPr>
              <a:t> and </a:t>
            </a:r>
            <a:r>
              <a:rPr lang="it-IT" dirty="0" err="1" smtClean="0">
                <a:solidFill>
                  <a:schemeClr val="tx1">
                    <a:lumMod val="65000"/>
                    <a:lumOff val="35000"/>
                  </a:schemeClr>
                </a:solidFill>
                <a:latin typeface="Arial" pitchFamily="34" charset="0"/>
                <a:cs typeface="Arial" pitchFamily="34" charset="0"/>
              </a:rPr>
              <a:t>user</a:t>
            </a:r>
            <a:r>
              <a:rPr lang="it-IT" dirty="0" smtClean="0">
                <a:solidFill>
                  <a:schemeClr val="tx1">
                    <a:lumMod val="65000"/>
                    <a:lumOff val="35000"/>
                  </a:schemeClr>
                </a:solidFill>
                <a:latin typeface="Arial" pitchFamily="34" charset="0"/>
                <a:cs typeface="Arial" pitchFamily="34" charset="0"/>
              </a:rPr>
              <a:t> guide </a:t>
            </a:r>
            <a:r>
              <a:rPr lang="it-IT" dirty="0" err="1" smtClean="0">
                <a:solidFill>
                  <a:schemeClr val="tx1">
                    <a:lumMod val="65000"/>
                    <a:lumOff val="35000"/>
                  </a:schemeClr>
                </a:solidFill>
                <a:latin typeface="Arial" pitchFamily="34" charset="0"/>
                <a:cs typeface="Arial" pitchFamily="34" charset="0"/>
              </a:rPr>
              <a:t>preparation</a:t>
            </a:r>
            <a:r>
              <a:rPr lang="it-IT" dirty="0" smtClean="0">
                <a:solidFill>
                  <a:schemeClr val="tx1">
                    <a:lumMod val="65000"/>
                    <a:lumOff val="35000"/>
                  </a:schemeClr>
                </a:solidFill>
                <a:latin typeface="Arial" pitchFamily="34" charset="0"/>
                <a:cs typeface="Arial" pitchFamily="34" charset="0"/>
              </a:rPr>
              <a:t> </a:t>
            </a:r>
            <a:endParaRPr lang="it-IT"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2231219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525991"/>
            <a:ext cx="9144000" cy="400110"/>
          </a:xfrm>
          <a:prstGeom prst="rect">
            <a:avLst/>
          </a:prstGeom>
          <a:noFill/>
        </p:spPr>
        <p:txBody>
          <a:bodyPr wrap="square" rtlCol="0">
            <a:spAutoFit/>
          </a:bodyPr>
          <a:lstStyle/>
          <a:p>
            <a:pPr algn="ctr"/>
            <a:r>
              <a:rPr lang="en-US" sz="2000" dirty="0" smtClean="0">
                <a:solidFill>
                  <a:srgbClr val="0070C0"/>
                </a:solidFill>
                <a:latin typeface="Arial Black" pitchFamily="34" charset="0"/>
              </a:rPr>
              <a:t>INTRODUCTION – Task B5.1</a:t>
            </a:r>
            <a:endParaRPr lang="it-IT" sz="2000" dirty="0" smtClean="0">
              <a:solidFill>
                <a:srgbClr val="0070C0"/>
              </a:solidFill>
              <a:latin typeface="Arial Black" pitchFamily="34" charset="0"/>
            </a:endParaRPr>
          </a:p>
        </p:txBody>
      </p:sp>
      <p:sp>
        <p:nvSpPr>
          <p:cNvPr id="3" name="CasellaDiTesto 2"/>
          <p:cNvSpPr txBox="1"/>
          <p:nvPr/>
        </p:nvSpPr>
        <p:spPr>
          <a:xfrm>
            <a:off x="725424" y="2206517"/>
            <a:ext cx="7693152" cy="2585323"/>
          </a:xfrm>
          <a:prstGeom prst="rect">
            <a:avLst/>
          </a:prstGeom>
          <a:noFill/>
        </p:spPr>
        <p:txBody>
          <a:bodyPr wrap="square" rtlCol="0">
            <a:spAutoFit/>
          </a:bodyPr>
          <a:lstStyle/>
          <a:p>
            <a:r>
              <a:rPr lang="it-IT" dirty="0" err="1" smtClean="0">
                <a:solidFill>
                  <a:schemeClr val="tx1">
                    <a:lumMod val="65000"/>
                    <a:lumOff val="35000"/>
                  </a:schemeClr>
                </a:solidFill>
                <a:latin typeface="Arial" pitchFamily="34" charset="0"/>
                <a:cs typeface="Arial" pitchFamily="34" charset="0"/>
              </a:rPr>
              <a:t>As</a:t>
            </a:r>
            <a:r>
              <a:rPr lang="it-IT" dirty="0" smtClean="0">
                <a:solidFill>
                  <a:schemeClr val="tx1">
                    <a:lumMod val="65000"/>
                    <a:lumOff val="35000"/>
                  </a:schemeClr>
                </a:solidFill>
                <a:latin typeface="Arial" pitchFamily="34" charset="0"/>
                <a:cs typeface="Arial" pitchFamily="34" charset="0"/>
              </a:rPr>
              <a:t> for </a:t>
            </a:r>
            <a:r>
              <a:rPr lang="it-IT" dirty="0" err="1" smtClean="0">
                <a:solidFill>
                  <a:schemeClr val="tx1">
                    <a:lumMod val="65000"/>
                    <a:lumOff val="35000"/>
                  </a:schemeClr>
                </a:solidFill>
                <a:latin typeface="Arial" pitchFamily="34" charset="0"/>
                <a:cs typeface="Arial" pitchFamily="34" charset="0"/>
              </a:rPr>
              <a:t>action</a:t>
            </a:r>
            <a:r>
              <a:rPr lang="it-IT" dirty="0" smtClean="0">
                <a:solidFill>
                  <a:schemeClr val="tx1">
                    <a:lumMod val="65000"/>
                    <a:lumOff val="35000"/>
                  </a:schemeClr>
                </a:solidFill>
                <a:latin typeface="Arial" pitchFamily="34" charset="0"/>
                <a:cs typeface="Arial" pitchFamily="34" charset="0"/>
              </a:rPr>
              <a:t> B5.1, </a:t>
            </a:r>
            <a:r>
              <a:rPr lang="it-IT" dirty="0" err="1" smtClean="0">
                <a:solidFill>
                  <a:schemeClr val="tx1">
                    <a:lumMod val="65000"/>
                    <a:lumOff val="35000"/>
                  </a:schemeClr>
                </a:solidFill>
                <a:latin typeface="Arial" pitchFamily="34" charset="0"/>
                <a:cs typeface="Arial" pitchFamily="34" charset="0"/>
              </a:rPr>
              <a:t>three</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main</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activities</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were</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done</a:t>
            </a:r>
            <a:r>
              <a:rPr lang="it-IT" dirty="0" smtClean="0">
                <a:solidFill>
                  <a:schemeClr val="tx1">
                    <a:lumMod val="65000"/>
                    <a:lumOff val="35000"/>
                  </a:schemeClr>
                </a:solidFill>
                <a:latin typeface="Arial" pitchFamily="34" charset="0"/>
                <a:cs typeface="Arial" pitchFamily="34" charset="0"/>
              </a:rPr>
              <a:t> in </a:t>
            </a:r>
            <a:r>
              <a:rPr lang="it-IT" dirty="0" err="1" smtClean="0">
                <a:solidFill>
                  <a:schemeClr val="tx1">
                    <a:lumMod val="65000"/>
                    <a:lumOff val="35000"/>
                  </a:schemeClr>
                </a:solidFill>
                <a:latin typeface="Arial" pitchFamily="34" charset="0"/>
                <a:cs typeface="Arial" pitchFamily="34" charset="0"/>
              </a:rPr>
              <a:t>order</a:t>
            </a:r>
            <a:r>
              <a:rPr lang="it-IT" dirty="0" smtClean="0">
                <a:solidFill>
                  <a:schemeClr val="tx1">
                    <a:lumMod val="65000"/>
                    <a:lumOff val="35000"/>
                  </a:schemeClr>
                </a:solidFill>
                <a:latin typeface="Arial" pitchFamily="34" charset="0"/>
                <a:cs typeface="Arial" pitchFamily="34" charset="0"/>
              </a:rPr>
              <a:t> to </a:t>
            </a:r>
            <a:r>
              <a:rPr lang="it-IT" dirty="0" err="1" smtClean="0">
                <a:solidFill>
                  <a:schemeClr val="tx1">
                    <a:lumMod val="65000"/>
                    <a:lumOff val="35000"/>
                  </a:schemeClr>
                </a:solidFill>
                <a:latin typeface="Arial" pitchFamily="34" charset="0"/>
                <a:cs typeface="Arial" pitchFamily="34" charset="0"/>
              </a:rPr>
              <a:t>calculate</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noise</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maps</a:t>
            </a:r>
            <a:r>
              <a:rPr lang="it-IT" dirty="0" smtClean="0">
                <a:solidFill>
                  <a:schemeClr val="tx1">
                    <a:lumMod val="65000"/>
                    <a:lumOff val="35000"/>
                  </a:schemeClr>
                </a:solidFill>
                <a:latin typeface="Arial" pitchFamily="34" charset="0"/>
                <a:cs typeface="Arial" pitchFamily="34" charset="0"/>
              </a:rPr>
              <a:t>:</a:t>
            </a:r>
          </a:p>
          <a:p>
            <a:endParaRPr lang="it-IT" dirty="0">
              <a:solidFill>
                <a:schemeClr val="tx1">
                  <a:lumMod val="65000"/>
                  <a:lumOff val="35000"/>
                </a:schemeClr>
              </a:solidFill>
              <a:latin typeface="Arial" pitchFamily="34" charset="0"/>
              <a:cs typeface="Arial" pitchFamily="34" charset="0"/>
            </a:endParaRPr>
          </a:p>
          <a:p>
            <a:pPr marL="285750" indent="-285750">
              <a:buFont typeface="Arial" panose="020B0604020202020204" pitchFamily="34" charset="0"/>
              <a:buChar char="•"/>
            </a:pPr>
            <a:r>
              <a:rPr lang="it-IT" dirty="0" smtClean="0">
                <a:solidFill>
                  <a:schemeClr val="tx1">
                    <a:lumMod val="65000"/>
                    <a:lumOff val="35000"/>
                  </a:schemeClr>
                </a:solidFill>
                <a:latin typeface="Arial" pitchFamily="34" charset="0"/>
                <a:cs typeface="Arial" pitchFamily="34" charset="0"/>
              </a:rPr>
              <a:t>The </a:t>
            </a:r>
            <a:r>
              <a:rPr lang="it-IT" dirty="0" err="1" smtClean="0">
                <a:solidFill>
                  <a:schemeClr val="tx1">
                    <a:lumMod val="65000"/>
                    <a:lumOff val="35000"/>
                  </a:schemeClr>
                </a:solidFill>
                <a:latin typeface="Arial" pitchFamily="34" charset="0"/>
                <a:cs typeface="Arial" pitchFamily="34" charset="0"/>
              </a:rPr>
              <a:t>collection</a:t>
            </a:r>
            <a:r>
              <a:rPr lang="it-IT" dirty="0" smtClean="0">
                <a:solidFill>
                  <a:schemeClr val="tx1">
                    <a:lumMod val="65000"/>
                    <a:lumOff val="35000"/>
                  </a:schemeClr>
                </a:solidFill>
                <a:latin typeface="Arial" pitchFamily="34" charset="0"/>
                <a:cs typeface="Arial" pitchFamily="34" charset="0"/>
              </a:rPr>
              <a:t> and </a:t>
            </a:r>
            <a:r>
              <a:rPr lang="it-IT" dirty="0" err="1" smtClean="0">
                <a:solidFill>
                  <a:schemeClr val="tx1">
                    <a:lumMod val="65000"/>
                    <a:lumOff val="35000"/>
                  </a:schemeClr>
                </a:solidFill>
                <a:latin typeface="Arial" pitchFamily="34" charset="0"/>
                <a:cs typeface="Arial" pitchFamily="34" charset="0"/>
              </a:rPr>
              <a:t>elaboration</a:t>
            </a:r>
            <a:r>
              <a:rPr lang="it-IT" dirty="0" smtClean="0">
                <a:solidFill>
                  <a:schemeClr val="tx1">
                    <a:lumMod val="65000"/>
                    <a:lumOff val="35000"/>
                  </a:schemeClr>
                </a:solidFill>
                <a:latin typeface="Arial" pitchFamily="34" charset="0"/>
                <a:cs typeface="Arial" pitchFamily="34" charset="0"/>
              </a:rPr>
              <a:t> of data for </a:t>
            </a:r>
            <a:r>
              <a:rPr lang="it-IT" dirty="0" err="1" smtClean="0">
                <a:solidFill>
                  <a:schemeClr val="tx1">
                    <a:lumMod val="65000"/>
                    <a:lumOff val="35000"/>
                  </a:schemeClr>
                </a:solidFill>
                <a:latin typeface="Arial" pitchFamily="34" charset="0"/>
                <a:cs typeface="Arial" pitchFamily="34" charset="0"/>
              </a:rPr>
              <a:t>acoustic</a:t>
            </a:r>
            <a:r>
              <a:rPr lang="it-IT" dirty="0" smtClean="0">
                <a:solidFill>
                  <a:schemeClr val="tx1">
                    <a:lumMod val="65000"/>
                    <a:lumOff val="35000"/>
                  </a:schemeClr>
                </a:solidFill>
                <a:latin typeface="Arial" pitchFamily="34" charset="0"/>
                <a:cs typeface="Arial" pitchFamily="34" charset="0"/>
              </a:rPr>
              <a:t> </a:t>
            </a:r>
            <a:r>
              <a:rPr lang="it-IT" dirty="0" smtClean="0">
                <a:solidFill>
                  <a:schemeClr val="tx1">
                    <a:lumMod val="65000"/>
                    <a:lumOff val="35000"/>
                  </a:schemeClr>
                </a:solidFill>
                <a:latin typeface="Arial" pitchFamily="34" charset="0"/>
                <a:cs typeface="Arial" pitchFamily="34" charset="0"/>
              </a:rPr>
              <a:t>model</a:t>
            </a:r>
          </a:p>
          <a:p>
            <a:pPr marL="285750" indent="-285750">
              <a:buFont typeface="Arial" panose="020B0604020202020204" pitchFamily="34" charset="0"/>
              <a:buChar char="•"/>
            </a:pPr>
            <a:endParaRPr lang="it-IT" dirty="0">
              <a:solidFill>
                <a:schemeClr val="tx1">
                  <a:lumMod val="65000"/>
                  <a:lumOff val="35000"/>
                </a:schemeClr>
              </a:solidFill>
              <a:latin typeface="Arial" pitchFamily="34" charset="0"/>
              <a:cs typeface="Arial" pitchFamily="34" charset="0"/>
            </a:endParaRPr>
          </a:p>
          <a:p>
            <a:pPr marL="285750" indent="-285750">
              <a:buFont typeface="Arial" panose="020B0604020202020204" pitchFamily="34" charset="0"/>
              <a:buChar char="•"/>
            </a:pPr>
            <a:r>
              <a:rPr lang="it-IT" dirty="0" smtClean="0">
                <a:solidFill>
                  <a:schemeClr val="tx1">
                    <a:lumMod val="65000"/>
                    <a:lumOff val="35000"/>
                  </a:schemeClr>
                </a:solidFill>
                <a:latin typeface="Arial" pitchFamily="34" charset="0"/>
                <a:cs typeface="Arial" pitchFamily="34" charset="0"/>
              </a:rPr>
              <a:t>The </a:t>
            </a:r>
            <a:r>
              <a:rPr lang="it-IT" dirty="0" err="1" smtClean="0">
                <a:solidFill>
                  <a:schemeClr val="tx1">
                    <a:lumMod val="65000"/>
                    <a:lumOff val="35000"/>
                  </a:schemeClr>
                </a:solidFill>
                <a:latin typeface="Arial" pitchFamily="34" charset="0"/>
                <a:cs typeface="Arial" pitchFamily="34" charset="0"/>
              </a:rPr>
              <a:t>software’s</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choice</a:t>
            </a:r>
            <a:r>
              <a:rPr lang="it-IT" dirty="0" smtClean="0">
                <a:solidFill>
                  <a:schemeClr val="tx1">
                    <a:lumMod val="65000"/>
                    <a:lumOff val="35000"/>
                  </a:schemeClr>
                </a:solidFill>
                <a:latin typeface="Arial" pitchFamily="34" charset="0"/>
                <a:cs typeface="Arial" pitchFamily="34" charset="0"/>
              </a:rPr>
              <a:t> for </a:t>
            </a:r>
            <a:r>
              <a:rPr lang="it-IT" dirty="0" err="1" smtClean="0">
                <a:solidFill>
                  <a:schemeClr val="tx1">
                    <a:lumMod val="65000"/>
                    <a:lumOff val="35000"/>
                  </a:schemeClr>
                </a:solidFill>
                <a:latin typeface="Arial" pitchFamily="34" charset="0"/>
                <a:cs typeface="Arial" pitchFamily="34" charset="0"/>
              </a:rPr>
              <a:t>basic</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maps</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calculation</a:t>
            </a:r>
            <a:endParaRPr lang="it-IT" dirty="0" smtClean="0">
              <a:solidFill>
                <a:schemeClr val="tx1">
                  <a:lumMod val="65000"/>
                  <a:lumOff val="35000"/>
                </a:schemeClr>
              </a:solidFill>
              <a:latin typeface="Arial" pitchFamily="34" charset="0"/>
              <a:cs typeface="Arial" pitchFamily="34" charset="0"/>
            </a:endParaRPr>
          </a:p>
          <a:p>
            <a:pPr marL="285750" indent="-285750">
              <a:buFont typeface="Arial" panose="020B0604020202020204" pitchFamily="34" charset="0"/>
              <a:buChar char="•"/>
            </a:pPr>
            <a:endParaRPr lang="it-IT" dirty="0" smtClean="0">
              <a:solidFill>
                <a:schemeClr val="tx1">
                  <a:lumMod val="65000"/>
                  <a:lumOff val="35000"/>
                </a:schemeClr>
              </a:solidFill>
              <a:latin typeface="Arial" pitchFamily="34" charset="0"/>
              <a:cs typeface="Arial" pitchFamily="34" charset="0"/>
            </a:endParaRPr>
          </a:p>
          <a:p>
            <a:pPr marL="285750" indent="-285750">
              <a:buFont typeface="Arial" panose="020B0604020202020204" pitchFamily="34" charset="0"/>
              <a:buChar char="•"/>
            </a:pPr>
            <a:r>
              <a:rPr lang="it-IT" dirty="0" smtClean="0">
                <a:solidFill>
                  <a:schemeClr val="tx1">
                    <a:lumMod val="65000"/>
                    <a:lumOff val="35000"/>
                  </a:schemeClr>
                </a:solidFill>
                <a:latin typeface="Arial" pitchFamily="34" charset="0"/>
                <a:cs typeface="Arial" pitchFamily="34" charset="0"/>
              </a:rPr>
              <a:t>The </a:t>
            </a:r>
            <a:r>
              <a:rPr lang="it-IT" dirty="0" err="1" smtClean="0">
                <a:solidFill>
                  <a:schemeClr val="tx1">
                    <a:lumMod val="65000"/>
                    <a:lumOff val="35000"/>
                  </a:schemeClr>
                </a:solidFill>
                <a:latin typeface="Arial" pitchFamily="34" charset="0"/>
                <a:cs typeface="Arial" pitchFamily="34" charset="0"/>
              </a:rPr>
              <a:t>calculation</a:t>
            </a:r>
            <a:r>
              <a:rPr lang="it-IT" dirty="0" smtClean="0">
                <a:solidFill>
                  <a:schemeClr val="tx1">
                    <a:lumMod val="65000"/>
                    <a:lumOff val="35000"/>
                  </a:schemeClr>
                </a:solidFill>
                <a:latin typeface="Arial" pitchFamily="34" charset="0"/>
                <a:cs typeface="Arial" pitchFamily="34" charset="0"/>
              </a:rPr>
              <a:t> of </a:t>
            </a:r>
            <a:r>
              <a:rPr lang="it-IT" dirty="0" err="1" smtClean="0">
                <a:solidFill>
                  <a:schemeClr val="tx1">
                    <a:lumMod val="65000"/>
                    <a:lumOff val="35000"/>
                  </a:schemeClr>
                </a:solidFill>
                <a:latin typeface="Arial" pitchFamily="34" charset="0"/>
                <a:cs typeface="Arial" pitchFamily="34" charset="0"/>
              </a:rPr>
              <a:t>basic</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noise</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maps</a:t>
            </a:r>
            <a:endParaRPr lang="it-IT" dirty="0" smtClean="0">
              <a:solidFill>
                <a:schemeClr val="tx1">
                  <a:lumMod val="65000"/>
                  <a:lumOff val="35000"/>
                </a:schemeClr>
              </a:solidFill>
              <a:latin typeface="Arial" pitchFamily="34" charset="0"/>
              <a:cs typeface="Arial" pitchFamily="34" charset="0"/>
            </a:endParaRPr>
          </a:p>
          <a:p>
            <a:pPr marL="285750" indent="-285750">
              <a:buFontTx/>
              <a:buChar char="-"/>
            </a:pPr>
            <a:endParaRPr lang="it-IT"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7446260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525991"/>
            <a:ext cx="9144000" cy="400110"/>
          </a:xfrm>
          <a:prstGeom prst="rect">
            <a:avLst/>
          </a:prstGeom>
          <a:noFill/>
        </p:spPr>
        <p:txBody>
          <a:bodyPr wrap="square" rtlCol="0">
            <a:spAutoFit/>
          </a:bodyPr>
          <a:lstStyle/>
          <a:p>
            <a:pPr algn="ctr"/>
            <a:r>
              <a:rPr lang="en-US" sz="2000" dirty="0" smtClean="0">
                <a:solidFill>
                  <a:srgbClr val="0070C0"/>
                </a:solidFill>
                <a:latin typeface="Arial Black" pitchFamily="34" charset="0"/>
              </a:rPr>
              <a:t>DATABASE DEFINITION</a:t>
            </a:r>
            <a:endParaRPr lang="it-IT" sz="2000" dirty="0" smtClean="0">
              <a:solidFill>
                <a:srgbClr val="0070C0"/>
              </a:solidFill>
              <a:latin typeface="Arial Black" pitchFamily="34" charset="0"/>
            </a:endParaRPr>
          </a:p>
        </p:txBody>
      </p:sp>
      <p:sp>
        <p:nvSpPr>
          <p:cNvPr id="3" name="CasellaDiTesto 2"/>
          <p:cNvSpPr txBox="1"/>
          <p:nvPr/>
        </p:nvSpPr>
        <p:spPr>
          <a:xfrm>
            <a:off x="725424" y="2206517"/>
            <a:ext cx="7693152" cy="3416320"/>
          </a:xfrm>
          <a:prstGeom prst="rect">
            <a:avLst/>
          </a:prstGeom>
          <a:noFill/>
        </p:spPr>
        <p:txBody>
          <a:bodyPr wrap="square" rtlCol="0">
            <a:spAutoFit/>
          </a:bodyPr>
          <a:lstStyle/>
          <a:p>
            <a:r>
              <a:rPr lang="it-IT" dirty="0" smtClean="0">
                <a:solidFill>
                  <a:schemeClr val="tx1">
                    <a:lumMod val="65000"/>
                    <a:lumOff val="35000"/>
                  </a:schemeClr>
                </a:solidFill>
                <a:latin typeface="Arial" pitchFamily="34" charset="0"/>
                <a:cs typeface="Arial" pitchFamily="34" charset="0"/>
              </a:rPr>
              <a:t>Data </a:t>
            </a:r>
            <a:r>
              <a:rPr lang="it-IT" dirty="0" err="1" smtClean="0">
                <a:solidFill>
                  <a:schemeClr val="tx1">
                    <a:lumMod val="65000"/>
                    <a:lumOff val="35000"/>
                  </a:schemeClr>
                </a:solidFill>
                <a:latin typeface="Arial" pitchFamily="34" charset="0"/>
                <a:cs typeface="Arial" pitchFamily="34" charset="0"/>
              </a:rPr>
              <a:t>collection</a:t>
            </a:r>
            <a:r>
              <a:rPr lang="it-IT" dirty="0" smtClean="0">
                <a:solidFill>
                  <a:schemeClr val="tx1">
                    <a:lumMod val="65000"/>
                    <a:lumOff val="35000"/>
                  </a:schemeClr>
                </a:solidFill>
                <a:latin typeface="Arial" pitchFamily="34" charset="0"/>
                <a:cs typeface="Arial" pitchFamily="34" charset="0"/>
              </a:rPr>
              <a:t> and </a:t>
            </a:r>
            <a:r>
              <a:rPr lang="it-IT" dirty="0" err="1" smtClean="0">
                <a:solidFill>
                  <a:schemeClr val="tx1">
                    <a:lumMod val="65000"/>
                    <a:lumOff val="35000"/>
                  </a:schemeClr>
                </a:solidFill>
                <a:latin typeface="Arial" pitchFamily="34" charset="0"/>
                <a:cs typeface="Arial" pitchFamily="34" charset="0"/>
              </a:rPr>
              <a:t>elaboration</a:t>
            </a:r>
            <a:r>
              <a:rPr lang="it-IT" dirty="0" smtClean="0">
                <a:solidFill>
                  <a:schemeClr val="tx1">
                    <a:lumMod val="65000"/>
                    <a:lumOff val="35000"/>
                  </a:schemeClr>
                </a:solidFill>
                <a:latin typeface="Arial" pitchFamily="34" charset="0"/>
                <a:cs typeface="Arial" pitchFamily="34" charset="0"/>
              </a:rPr>
              <a:t> for </a:t>
            </a:r>
            <a:r>
              <a:rPr lang="it-IT" dirty="0" err="1" smtClean="0">
                <a:solidFill>
                  <a:schemeClr val="tx1">
                    <a:lumMod val="65000"/>
                    <a:lumOff val="35000"/>
                  </a:schemeClr>
                </a:solidFill>
                <a:latin typeface="Arial" pitchFamily="34" charset="0"/>
                <a:cs typeface="Arial" pitchFamily="34" charset="0"/>
              </a:rPr>
              <a:t>geographical</a:t>
            </a:r>
            <a:r>
              <a:rPr lang="it-IT" dirty="0" smtClean="0">
                <a:solidFill>
                  <a:schemeClr val="tx1">
                    <a:lumMod val="65000"/>
                    <a:lumOff val="35000"/>
                  </a:schemeClr>
                </a:solidFill>
                <a:latin typeface="Arial" pitchFamily="34" charset="0"/>
                <a:cs typeface="Arial" pitchFamily="34" charset="0"/>
              </a:rPr>
              <a:t> data </a:t>
            </a:r>
            <a:r>
              <a:rPr lang="it-IT" dirty="0" err="1" smtClean="0">
                <a:solidFill>
                  <a:schemeClr val="tx1">
                    <a:lumMod val="65000"/>
                    <a:lumOff val="35000"/>
                  </a:schemeClr>
                </a:solidFill>
                <a:latin typeface="Arial" pitchFamily="34" charset="0"/>
                <a:cs typeface="Arial" pitchFamily="34" charset="0"/>
              </a:rPr>
              <a:t>regarding</a:t>
            </a:r>
            <a:r>
              <a:rPr lang="it-IT" dirty="0" smtClean="0">
                <a:solidFill>
                  <a:schemeClr val="tx1">
                    <a:lumMod val="65000"/>
                    <a:lumOff val="35000"/>
                  </a:schemeClr>
                </a:solidFill>
                <a:latin typeface="Arial" pitchFamily="34" charset="0"/>
                <a:cs typeface="Arial" pitchFamily="34" charset="0"/>
              </a:rPr>
              <a:t>:</a:t>
            </a:r>
          </a:p>
          <a:p>
            <a:endParaRPr lang="it-IT" dirty="0" smtClean="0">
              <a:solidFill>
                <a:schemeClr val="tx1">
                  <a:lumMod val="65000"/>
                  <a:lumOff val="35000"/>
                </a:schemeClr>
              </a:solidFill>
              <a:latin typeface="Arial" pitchFamily="34" charset="0"/>
              <a:cs typeface="Arial" pitchFamily="34" charset="0"/>
            </a:endParaRPr>
          </a:p>
          <a:p>
            <a:pPr marL="342900" indent="-342900">
              <a:buFont typeface="+mj-lt"/>
              <a:buAutoNum type="arabicPeriod"/>
            </a:pPr>
            <a:r>
              <a:rPr lang="it-IT" dirty="0" err="1" smtClean="0">
                <a:solidFill>
                  <a:schemeClr val="tx1">
                    <a:lumMod val="65000"/>
                    <a:lumOff val="35000"/>
                  </a:schemeClr>
                </a:solidFill>
                <a:latin typeface="Arial" pitchFamily="34" charset="0"/>
                <a:cs typeface="Arial" pitchFamily="34" charset="0"/>
              </a:rPr>
              <a:t>Buildings</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residential</a:t>
            </a:r>
            <a:r>
              <a:rPr lang="it-IT" dirty="0" smtClean="0">
                <a:solidFill>
                  <a:schemeClr val="tx1">
                    <a:lumMod val="65000"/>
                    <a:lumOff val="35000"/>
                  </a:schemeClr>
                </a:solidFill>
                <a:latin typeface="Arial" pitchFamily="34" charset="0"/>
                <a:cs typeface="Arial" pitchFamily="34" charset="0"/>
              </a:rPr>
              <a:t> /non </a:t>
            </a:r>
            <a:r>
              <a:rPr lang="it-IT" dirty="0" err="1" smtClean="0">
                <a:solidFill>
                  <a:schemeClr val="tx1">
                    <a:lumMod val="65000"/>
                    <a:lumOff val="35000"/>
                  </a:schemeClr>
                </a:solidFill>
                <a:latin typeface="Arial" pitchFamily="34" charset="0"/>
                <a:cs typeface="Arial" pitchFamily="34" charset="0"/>
              </a:rPr>
              <a:t>residential</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height</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population</a:t>
            </a:r>
            <a:r>
              <a:rPr lang="it-IT" dirty="0" smtClean="0">
                <a:solidFill>
                  <a:schemeClr val="tx1">
                    <a:lumMod val="65000"/>
                    <a:lumOff val="35000"/>
                  </a:schemeClr>
                </a:solidFill>
                <a:latin typeface="Arial" pitchFamily="34" charset="0"/>
                <a:cs typeface="Arial" pitchFamily="34" charset="0"/>
              </a:rPr>
              <a:t>)</a:t>
            </a:r>
          </a:p>
          <a:p>
            <a:pPr marL="342900" indent="-342900">
              <a:buFont typeface="+mj-lt"/>
              <a:buAutoNum type="arabicPeriod"/>
            </a:pPr>
            <a:endParaRPr lang="it-IT" dirty="0" smtClean="0">
              <a:solidFill>
                <a:schemeClr val="tx1">
                  <a:lumMod val="65000"/>
                  <a:lumOff val="35000"/>
                </a:schemeClr>
              </a:solidFill>
              <a:latin typeface="Arial" pitchFamily="34" charset="0"/>
              <a:cs typeface="Arial" pitchFamily="34" charset="0"/>
            </a:endParaRPr>
          </a:p>
          <a:p>
            <a:pPr marL="342900" indent="-342900">
              <a:buFont typeface="+mj-lt"/>
              <a:buAutoNum type="arabicPeriod"/>
            </a:pPr>
            <a:r>
              <a:rPr lang="it-IT" dirty="0" smtClean="0">
                <a:solidFill>
                  <a:schemeClr val="tx1">
                    <a:lumMod val="65000"/>
                    <a:lumOff val="35000"/>
                  </a:schemeClr>
                </a:solidFill>
                <a:latin typeface="Arial" pitchFamily="34" charset="0"/>
                <a:cs typeface="Arial" pitchFamily="34" charset="0"/>
              </a:rPr>
              <a:t>Road network (</a:t>
            </a:r>
            <a:r>
              <a:rPr lang="it-IT" dirty="0" err="1" smtClean="0">
                <a:solidFill>
                  <a:schemeClr val="tx1">
                    <a:lumMod val="65000"/>
                    <a:lumOff val="35000"/>
                  </a:schemeClr>
                </a:solidFill>
                <a:latin typeface="Arial" pitchFamily="34" charset="0"/>
                <a:cs typeface="Arial" pitchFamily="34" charset="0"/>
              </a:rPr>
              <a:t>traffic</a:t>
            </a:r>
            <a:r>
              <a:rPr lang="it-IT" dirty="0" smtClean="0">
                <a:solidFill>
                  <a:schemeClr val="tx1">
                    <a:lumMod val="65000"/>
                    <a:lumOff val="35000"/>
                  </a:schemeClr>
                </a:solidFill>
                <a:latin typeface="Arial" pitchFamily="34" charset="0"/>
                <a:cs typeface="Arial" pitchFamily="34" charset="0"/>
              </a:rPr>
              <a:t> volume, road </a:t>
            </a:r>
            <a:r>
              <a:rPr lang="it-IT" dirty="0" err="1" smtClean="0">
                <a:solidFill>
                  <a:schemeClr val="tx1">
                    <a:lumMod val="65000"/>
                    <a:lumOff val="35000"/>
                  </a:schemeClr>
                </a:solidFill>
                <a:latin typeface="Arial" pitchFamily="34" charset="0"/>
                <a:cs typeface="Arial" pitchFamily="34" charset="0"/>
              </a:rPr>
              <a:t>geometry</a:t>
            </a:r>
            <a:r>
              <a:rPr lang="it-IT" dirty="0" smtClean="0">
                <a:solidFill>
                  <a:schemeClr val="tx1">
                    <a:lumMod val="65000"/>
                    <a:lumOff val="35000"/>
                  </a:schemeClr>
                </a:solidFill>
                <a:latin typeface="Arial" pitchFamily="34" charset="0"/>
                <a:cs typeface="Arial" pitchFamily="34" charset="0"/>
              </a:rPr>
              <a:t>, road </a:t>
            </a:r>
            <a:r>
              <a:rPr lang="it-IT" dirty="0" err="1" smtClean="0">
                <a:solidFill>
                  <a:schemeClr val="tx1">
                    <a:lumMod val="65000"/>
                    <a:lumOff val="35000"/>
                  </a:schemeClr>
                </a:solidFill>
                <a:latin typeface="Arial" pitchFamily="34" charset="0"/>
                <a:cs typeface="Arial" pitchFamily="34" charset="0"/>
              </a:rPr>
              <a:t>classification</a:t>
            </a:r>
            <a:r>
              <a:rPr lang="it-IT" dirty="0" smtClean="0">
                <a:solidFill>
                  <a:schemeClr val="tx1">
                    <a:lumMod val="65000"/>
                    <a:lumOff val="35000"/>
                  </a:schemeClr>
                </a:solidFill>
                <a:latin typeface="Arial" pitchFamily="34" charset="0"/>
                <a:cs typeface="Arial" pitchFamily="34" charset="0"/>
              </a:rPr>
              <a:t>, road </a:t>
            </a:r>
            <a:r>
              <a:rPr lang="it-IT" dirty="0" err="1" smtClean="0">
                <a:solidFill>
                  <a:schemeClr val="tx1">
                    <a:lumMod val="65000"/>
                    <a:lumOff val="35000"/>
                  </a:schemeClr>
                </a:solidFill>
                <a:latin typeface="Arial" pitchFamily="34" charset="0"/>
                <a:cs typeface="Arial" pitchFamily="34" charset="0"/>
              </a:rPr>
              <a:t>surface</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type</a:t>
            </a:r>
            <a:r>
              <a:rPr lang="it-IT" dirty="0" smtClean="0">
                <a:solidFill>
                  <a:schemeClr val="tx1">
                    <a:lumMod val="65000"/>
                    <a:lumOff val="35000"/>
                  </a:schemeClr>
                </a:solidFill>
                <a:latin typeface="Arial" pitchFamily="34" charset="0"/>
                <a:cs typeface="Arial" pitchFamily="34" charset="0"/>
              </a:rPr>
              <a:t>)</a:t>
            </a:r>
          </a:p>
          <a:p>
            <a:pPr marL="342900" indent="-342900">
              <a:buFont typeface="+mj-lt"/>
              <a:buAutoNum type="arabicPeriod"/>
            </a:pPr>
            <a:endParaRPr lang="it-IT" dirty="0" smtClean="0">
              <a:solidFill>
                <a:schemeClr val="tx1">
                  <a:lumMod val="65000"/>
                  <a:lumOff val="35000"/>
                </a:schemeClr>
              </a:solidFill>
              <a:latin typeface="Arial" pitchFamily="34" charset="0"/>
              <a:cs typeface="Arial" pitchFamily="34" charset="0"/>
            </a:endParaRPr>
          </a:p>
          <a:p>
            <a:pPr marL="342900" indent="-342900">
              <a:buFont typeface="+mj-lt"/>
              <a:buAutoNum type="arabicPeriod"/>
            </a:pPr>
            <a:r>
              <a:rPr lang="it-IT" dirty="0" smtClean="0">
                <a:solidFill>
                  <a:schemeClr val="tx1">
                    <a:lumMod val="65000"/>
                    <a:lumOff val="35000"/>
                  </a:schemeClr>
                </a:solidFill>
                <a:latin typeface="Arial" pitchFamily="34" charset="0"/>
                <a:cs typeface="Arial" pitchFamily="34" charset="0"/>
              </a:rPr>
              <a:t>Public </a:t>
            </a:r>
            <a:r>
              <a:rPr lang="it-IT" dirty="0" err="1" smtClean="0">
                <a:solidFill>
                  <a:schemeClr val="tx1">
                    <a:lumMod val="65000"/>
                    <a:lumOff val="35000"/>
                  </a:schemeClr>
                </a:solidFill>
                <a:latin typeface="Arial" pitchFamily="34" charset="0"/>
                <a:cs typeface="Arial" pitchFamily="34" charset="0"/>
              </a:rPr>
              <a:t>transport</a:t>
            </a:r>
            <a:r>
              <a:rPr lang="it-IT" dirty="0" smtClean="0">
                <a:solidFill>
                  <a:schemeClr val="tx1">
                    <a:lumMod val="65000"/>
                    <a:lumOff val="35000"/>
                  </a:schemeClr>
                </a:solidFill>
                <a:latin typeface="Arial" pitchFamily="34" charset="0"/>
                <a:cs typeface="Arial" pitchFamily="34" charset="0"/>
              </a:rPr>
              <a:t> network (bus) </a:t>
            </a:r>
            <a:endParaRPr lang="it-IT" dirty="0" smtClean="0">
              <a:solidFill>
                <a:schemeClr val="tx1">
                  <a:lumMod val="65000"/>
                  <a:lumOff val="35000"/>
                </a:schemeClr>
              </a:solidFill>
              <a:latin typeface="Arial" pitchFamily="34" charset="0"/>
              <a:cs typeface="Arial" pitchFamily="34" charset="0"/>
            </a:endParaRPr>
          </a:p>
          <a:p>
            <a:pPr marL="342900" indent="-342900">
              <a:buFont typeface="+mj-lt"/>
              <a:buAutoNum type="arabicPeriod"/>
            </a:pPr>
            <a:endParaRPr lang="it-IT" dirty="0" smtClean="0">
              <a:solidFill>
                <a:schemeClr val="tx1">
                  <a:lumMod val="65000"/>
                  <a:lumOff val="35000"/>
                </a:schemeClr>
              </a:solidFill>
              <a:latin typeface="Arial" pitchFamily="34" charset="0"/>
              <a:cs typeface="Arial" pitchFamily="34" charset="0"/>
            </a:endParaRPr>
          </a:p>
          <a:p>
            <a:pPr marL="342900" indent="-342900">
              <a:buFont typeface="+mj-lt"/>
              <a:buAutoNum type="arabicPeriod"/>
            </a:pPr>
            <a:r>
              <a:rPr lang="it-IT" dirty="0" smtClean="0">
                <a:solidFill>
                  <a:schemeClr val="tx1">
                    <a:lumMod val="65000"/>
                    <a:lumOff val="35000"/>
                  </a:schemeClr>
                </a:solidFill>
                <a:latin typeface="Arial" pitchFamily="34" charset="0"/>
                <a:cs typeface="Arial" pitchFamily="34" charset="0"/>
              </a:rPr>
              <a:t>Green </a:t>
            </a:r>
            <a:r>
              <a:rPr lang="it-IT" dirty="0" err="1" smtClean="0">
                <a:solidFill>
                  <a:schemeClr val="tx1">
                    <a:lumMod val="65000"/>
                    <a:lumOff val="35000"/>
                  </a:schemeClr>
                </a:solidFill>
                <a:latin typeface="Arial" pitchFamily="34" charset="0"/>
                <a:cs typeface="Arial" pitchFamily="34" charset="0"/>
              </a:rPr>
              <a:t>areas</a:t>
            </a:r>
            <a:r>
              <a:rPr lang="it-IT" dirty="0" smtClean="0">
                <a:solidFill>
                  <a:schemeClr val="tx1">
                    <a:lumMod val="65000"/>
                    <a:lumOff val="35000"/>
                  </a:schemeClr>
                </a:solidFill>
                <a:latin typeface="Arial" pitchFamily="34" charset="0"/>
                <a:cs typeface="Arial" pitchFamily="34" charset="0"/>
              </a:rPr>
              <a:t> </a:t>
            </a:r>
            <a:endParaRPr lang="it-IT" dirty="0" smtClean="0">
              <a:solidFill>
                <a:schemeClr val="tx1">
                  <a:lumMod val="65000"/>
                  <a:lumOff val="35000"/>
                </a:schemeClr>
              </a:solidFill>
              <a:latin typeface="Arial" pitchFamily="34" charset="0"/>
              <a:cs typeface="Arial" pitchFamily="34" charset="0"/>
            </a:endParaRPr>
          </a:p>
          <a:p>
            <a:pPr marL="342900" indent="-342900">
              <a:buFont typeface="+mj-lt"/>
              <a:buAutoNum type="arabicPeriod"/>
            </a:pPr>
            <a:endParaRPr lang="it-IT" dirty="0" smtClean="0">
              <a:solidFill>
                <a:schemeClr val="tx1">
                  <a:lumMod val="65000"/>
                  <a:lumOff val="35000"/>
                </a:schemeClr>
              </a:solidFill>
              <a:latin typeface="Arial" pitchFamily="34" charset="0"/>
              <a:cs typeface="Arial" pitchFamily="34" charset="0"/>
            </a:endParaRPr>
          </a:p>
          <a:p>
            <a:pPr marL="342900" indent="-342900">
              <a:buFont typeface="+mj-lt"/>
              <a:buAutoNum type="arabicPeriod"/>
            </a:pPr>
            <a:r>
              <a:rPr lang="it-IT" dirty="0" smtClean="0">
                <a:solidFill>
                  <a:schemeClr val="tx1">
                    <a:lumMod val="65000"/>
                    <a:lumOff val="35000"/>
                  </a:schemeClr>
                </a:solidFill>
                <a:latin typeface="Arial" pitchFamily="34" charset="0"/>
                <a:cs typeface="Arial" pitchFamily="34" charset="0"/>
              </a:rPr>
              <a:t>Sound </a:t>
            </a:r>
            <a:r>
              <a:rPr lang="it-IT" dirty="0" err="1" smtClean="0">
                <a:solidFill>
                  <a:schemeClr val="tx1">
                    <a:lumMod val="65000"/>
                    <a:lumOff val="35000"/>
                  </a:schemeClr>
                </a:solidFill>
                <a:latin typeface="Arial" pitchFamily="34" charset="0"/>
                <a:cs typeface="Arial" pitchFamily="34" charset="0"/>
              </a:rPr>
              <a:t>barriers</a:t>
            </a:r>
            <a:endParaRPr lang="it-IT"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41355106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525991"/>
            <a:ext cx="9144000" cy="400110"/>
          </a:xfrm>
          <a:prstGeom prst="rect">
            <a:avLst/>
          </a:prstGeom>
          <a:noFill/>
        </p:spPr>
        <p:txBody>
          <a:bodyPr wrap="square" rtlCol="0">
            <a:spAutoFit/>
          </a:bodyPr>
          <a:lstStyle/>
          <a:p>
            <a:pPr algn="ctr"/>
            <a:r>
              <a:rPr lang="en-US" sz="2000" dirty="0" smtClean="0">
                <a:solidFill>
                  <a:srgbClr val="0070C0"/>
                </a:solidFill>
                <a:latin typeface="Arial Black" pitchFamily="34" charset="0"/>
              </a:rPr>
              <a:t>DATABASE DEFINITION</a:t>
            </a:r>
            <a:endParaRPr lang="it-IT" sz="2000" dirty="0" smtClean="0">
              <a:solidFill>
                <a:srgbClr val="0070C0"/>
              </a:solidFill>
              <a:latin typeface="Arial Black" pitchFamily="34" charset="0"/>
            </a:endParaRPr>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26416" t="7473" r="26500" b="7323"/>
          <a:stretch/>
        </p:blipFill>
        <p:spPr>
          <a:xfrm>
            <a:off x="3857625" y="1926101"/>
            <a:ext cx="4305300" cy="4320540"/>
          </a:xfrm>
          <a:prstGeom prst="rect">
            <a:avLst/>
          </a:prstGeom>
        </p:spPr>
      </p:pic>
      <p:sp>
        <p:nvSpPr>
          <p:cNvPr id="6" name="CasellaDiTesto 5"/>
          <p:cNvSpPr txBox="1"/>
          <p:nvPr/>
        </p:nvSpPr>
        <p:spPr>
          <a:xfrm>
            <a:off x="725424" y="2206517"/>
            <a:ext cx="3846576" cy="369332"/>
          </a:xfrm>
          <a:prstGeom prst="rect">
            <a:avLst/>
          </a:prstGeom>
          <a:noFill/>
        </p:spPr>
        <p:txBody>
          <a:bodyPr wrap="square" rtlCol="0">
            <a:spAutoFit/>
          </a:bodyPr>
          <a:lstStyle/>
          <a:p>
            <a:r>
              <a:rPr lang="it-IT" b="1" dirty="0" err="1" smtClean="0">
                <a:solidFill>
                  <a:schemeClr val="tx1">
                    <a:lumMod val="65000"/>
                    <a:lumOff val="35000"/>
                  </a:schemeClr>
                </a:solidFill>
                <a:latin typeface="Arial" pitchFamily="34" charset="0"/>
                <a:cs typeface="Arial" pitchFamily="34" charset="0"/>
              </a:rPr>
              <a:t>Residential</a:t>
            </a:r>
            <a:r>
              <a:rPr lang="it-IT" b="1" dirty="0" smtClean="0">
                <a:solidFill>
                  <a:schemeClr val="tx1">
                    <a:lumMod val="65000"/>
                    <a:lumOff val="35000"/>
                  </a:schemeClr>
                </a:solidFill>
                <a:latin typeface="Arial" pitchFamily="34" charset="0"/>
                <a:cs typeface="Arial" pitchFamily="34" charset="0"/>
              </a:rPr>
              <a:t> </a:t>
            </a:r>
            <a:r>
              <a:rPr lang="it-IT" b="1" dirty="0" err="1" smtClean="0">
                <a:solidFill>
                  <a:schemeClr val="tx1">
                    <a:lumMod val="65000"/>
                    <a:lumOff val="35000"/>
                  </a:schemeClr>
                </a:solidFill>
                <a:latin typeface="Arial" pitchFamily="34" charset="0"/>
                <a:cs typeface="Arial" pitchFamily="34" charset="0"/>
              </a:rPr>
              <a:t>buildings</a:t>
            </a:r>
            <a:endParaRPr lang="it-IT" b="1" dirty="0">
              <a:solidFill>
                <a:schemeClr val="tx1">
                  <a:lumMod val="65000"/>
                  <a:lumOff val="35000"/>
                </a:schemeClr>
              </a:solidFill>
              <a:latin typeface="Arial" pitchFamily="34" charset="0"/>
              <a:cs typeface="Arial" pitchFamily="34" charset="0"/>
            </a:endParaRPr>
          </a:p>
        </p:txBody>
      </p:sp>
    </p:spTree>
    <p:extLst>
      <p:ext uri="{BB962C8B-B14F-4D97-AF65-F5344CB8AC3E}">
        <p14:creationId xmlns:p14="http://schemas.microsoft.com/office/powerpoint/2010/main" val="1188397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6416" t="7474" r="26500" b="7474"/>
          <a:stretch/>
        </p:blipFill>
        <p:spPr>
          <a:xfrm>
            <a:off x="3863340" y="1926101"/>
            <a:ext cx="4305300" cy="4312920"/>
          </a:xfrm>
          <a:prstGeom prst="rect">
            <a:avLst/>
          </a:prstGeom>
        </p:spPr>
      </p:pic>
      <p:sp>
        <p:nvSpPr>
          <p:cNvPr id="3" name="CasellaDiTesto 2"/>
          <p:cNvSpPr txBox="1"/>
          <p:nvPr/>
        </p:nvSpPr>
        <p:spPr>
          <a:xfrm>
            <a:off x="725424" y="2206517"/>
            <a:ext cx="3846576" cy="646331"/>
          </a:xfrm>
          <a:prstGeom prst="rect">
            <a:avLst/>
          </a:prstGeom>
          <a:noFill/>
        </p:spPr>
        <p:txBody>
          <a:bodyPr wrap="square" rtlCol="0">
            <a:spAutoFit/>
          </a:bodyPr>
          <a:lstStyle/>
          <a:p>
            <a:r>
              <a:rPr lang="it-IT" dirty="0" err="1">
                <a:solidFill>
                  <a:schemeClr val="tx1">
                    <a:lumMod val="65000"/>
                    <a:lumOff val="35000"/>
                  </a:schemeClr>
                </a:solidFill>
                <a:latin typeface="Arial" pitchFamily="34" charset="0"/>
                <a:cs typeface="Arial" pitchFamily="34" charset="0"/>
              </a:rPr>
              <a:t>R</a:t>
            </a:r>
            <a:r>
              <a:rPr lang="it-IT" dirty="0" err="1" smtClean="0">
                <a:solidFill>
                  <a:schemeClr val="tx1">
                    <a:lumMod val="65000"/>
                    <a:lumOff val="35000"/>
                  </a:schemeClr>
                </a:solidFill>
                <a:latin typeface="Arial" pitchFamily="34" charset="0"/>
                <a:cs typeface="Arial" pitchFamily="34" charset="0"/>
              </a:rPr>
              <a:t>esidential</a:t>
            </a:r>
            <a:r>
              <a:rPr lang="it-IT" dirty="0" smtClean="0">
                <a:solidFill>
                  <a:schemeClr val="tx1">
                    <a:lumMod val="65000"/>
                    <a:lumOff val="35000"/>
                  </a:schemeClr>
                </a:solidFill>
                <a:latin typeface="Arial" pitchFamily="34" charset="0"/>
                <a:cs typeface="Arial" pitchFamily="34" charset="0"/>
              </a:rPr>
              <a:t> </a:t>
            </a:r>
            <a:r>
              <a:rPr lang="it-IT" dirty="0" err="1" smtClean="0">
                <a:solidFill>
                  <a:schemeClr val="tx1">
                    <a:lumMod val="65000"/>
                    <a:lumOff val="35000"/>
                  </a:schemeClr>
                </a:solidFill>
                <a:latin typeface="Arial" pitchFamily="34" charset="0"/>
                <a:cs typeface="Arial" pitchFamily="34" charset="0"/>
              </a:rPr>
              <a:t>buildings</a:t>
            </a:r>
            <a:endParaRPr lang="it-IT" dirty="0" smtClean="0">
              <a:solidFill>
                <a:schemeClr val="tx1">
                  <a:lumMod val="65000"/>
                  <a:lumOff val="35000"/>
                </a:schemeClr>
              </a:solidFill>
              <a:latin typeface="Arial" pitchFamily="34" charset="0"/>
              <a:cs typeface="Arial" pitchFamily="34" charset="0"/>
            </a:endParaRPr>
          </a:p>
          <a:p>
            <a:r>
              <a:rPr lang="it-IT" b="1" dirty="0" smtClean="0">
                <a:solidFill>
                  <a:schemeClr val="tx1">
                    <a:lumMod val="65000"/>
                    <a:lumOff val="35000"/>
                  </a:schemeClr>
                </a:solidFill>
                <a:latin typeface="Arial" pitchFamily="34" charset="0"/>
                <a:cs typeface="Arial" pitchFamily="34" charset="0"/>
              </a:rPr>
              <a:t>Non- </a:t>
            </a:r>
            <a:r>
              <a:rPr lang="it-IT" b="1" dirty="0" err="1" smtClean="0">
                <a:solidFill>
                  <a:schemeClr val="tx1">
                    <a:lumMod val="65000"/>
                    <a:lumOff val="35000"/>
                  </a:schemeClr>
                </a:solidFill>
                <a:latin typeface="Arial" pitchFamily="34" charset="0"/>
                <a:cs typeface="Arial" pitchFamily="34" charset="0"/>
              </a:rPr>
              <a:t>Residential</a:t>
            </a:r>
            <a:r>
              <a:rPr lang="it-IT" b="1" dirty="0" smtClean="0">
                <a:solidFill>
                  <a:schemeClr val="tx1">
                    <a:lumMod val="65000"/>
                    <a:lumOff val="35000"/>
                  </a:schemeClr>
                </a:solidFill>
                <a:latin typeface="Arial" pitchFamily="34" charset="0"/>
                <a:cs typeface="Arial" pitchFamily="34" charset="0"/>
              </a:rPr>
              <a:t> </a:t>
            </a:r>
            <a:r>
              <a:rPr lang="it-IT" b="1" dirty="0" err="1" smtClean="0">
                <a:solidFill>
                  <a:schemeClr val="tx1">
                    <a:lumMod val="65000"/>
                    <a:lumOff val="35000"/>
                  </a:schemeClr>
                </a:solidFill>
                <a:latin typeface="Arial" pitchFamily="34" charset="0"/>
                <a:cs typeface="Arial" pitchFamily="34" charset="0"/>
              </a:rPr>
              <a:t>buildings</a:t>
            </a:r>
            <a:endParaRPr lang="it-IT" b="1" dirty="0" smtClean="0">
              <a:solidFill>
                <a:schemeClr val="tx1">
                  <a:lumMod val="65000"/>
                  <a:lumOff val="35000"/>
                </a:schemeClr>
              </a:solidFill>
              <a:latin typeface="Arial" pitchFamily="34" charset="0"/>
              <a:cs typeface="Arial" pitchFamily="34" charset="0"/>
            </a:endParaRPr>
          </a:p>
        </p:txBody>
      </p:sp>
      <p:sp>
        <p:nvSpPr>
          <p:cNvPr id="4" name="CasellaDiTesto 3"/>
          <p:cNvSpPr txBox="1"/>
          <p:nvPr/>
        </p:nvSpPr>
        <p:spPr>
          <a:xfrm>
            <a:off x="-60960" y="1525991"/>
            <a:ext cx="9144000" cy="400110"/>
          </a:xfrm>
          <a:prstGeom prst="rect">
            <a:avLst/>
          </a:prstGeom>
          <a:noFill/>
        </p:spPr>
        <p:txBody>
          <a:bodyPr wrap="square" rtlCol="0">
            <a:spAutoFit/>
          </a:bodyPr>
          <a:lstStyle/>
          <a:p>
            <a:pPr algn="ctr"/>
            <a:r>
              <a:rPr lang="en-US" sz="2000" dirty="0">
                <a:solidFill>
                  <a:srgbClr val="0070C0"/>
                </a:solidFill>
                <a:latin typeface="Arial Black" pitchFamily="34" charset="0"/>
              </a:rPr>
              <a:t>DATABASE DEFINITION</a:t>
            </a:r>
            <a:endParaRPr lang="it-IT" sz="2000" dirty="0">
              <a:solidFill>
                <a:srgbClr val="0070C0"/>
              </a:solidFill>
              <a:latin typeface="Arial Black" pitchFamily="34" charset="0"/>
            </a:endParaRPr>
          </a:p>
        </p:txBody>
      </p:sp>
    </p:spTree>
    <p:extLst>
      <p:ext uri="{BB962C8B-B14F-4D97-AF65-F5344CB8AC3E}">
        <p14:creationId xmlns:p14="http://schemas.microsoft.com/office/powerpoint/2010/main" val="615996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tellite">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2439</TotalTime>
  <Words>521</Words>
  <Application>Microsoft Office PowerPoint</Application>
  <PresentationFormat>Presentazione su schermo (4:3)</PresentationFormat>
  <Paragraphs>104</Paragraphs>
  <Slides>29</Slides>
  <Notes>5</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29</vt:i4>
      </vt:variant>
    </vt:vector>
  </HeadingPairs>
  <TitlesOfParts>
    <vt:vector size="34" baseType="lpstr">
      <vt:lpstr>Arial</vt:lpstr>
      <vt:lpstr>Arial Black</vt:lpstr>
      <vt:lpstr>Calibri</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Peruzzi Laura</dc:creator>
  <cp:lastModifiedBy>P.Coppi AMAT</cp:lastModifiedBy>
  <cp:revision>138</cp:revision>
  <cp:lastPrinted>2016-02-24T13:59:06Z</cp:lastPrinted>
  <dcterms:created xsi:type="dcterms:W3CDTF">2015-04-08T10:33:11Z</dcterms:created>
  <dcterms:modified xsi:type="dcterms:W3CDTF">2016-08-11T14:21:44Z</dcterms:modified>
</cp:coreProperties>
</file>